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5" r:id="rId1"/>
    <p:sldMasterId id="2147483863" r:id="rId2"/>
  </p:sldMasterIdLst>
  <p:notesMasterIdLst>
    <p:notesMasterId r:id="rId28"/>
  </p:notesMasterIdLst>
  <p:sldIdLst>
    <p:sldId id="397" r:id="rId3"/>
    <p:sldId id="258" r:id="rId4"/>
    <p:sldId id="257" r:id="rId5"/>
    <p:sldId id="415" r:id="rId6"/>
    <p:sldId id="416" r:id="rId7"/>
    <p:sldId id="428" r:id="rId8"/>
    <p:sldId id="432" r:id="rId9"/>
    <p:sldId id="361" r:id="rId10"/>
    <p:sldId id="433" r:id="rId11"/>
    <p:sldId id="434" r:id="rId12"/>
    <p:sldId id="435" r:id="rId13"/>
    <p:sldId id="436" r:id="rId14"/>
    <p:sldId id="437" r:id="rId15"/>
    <p:sldId id="438" r:id="rId16"/>
    <p:sldId id="439" r:id="rId17"/>
    <p:sldId id="429" r:id="rId18"/>
    <p:sldId id="425" r:id="rId19"/>
    <p:sldId id="410" r:id="rId20"/>
    <p:sldId id="440" r:id="rId21"/>
    <p:sldId id="417" r:id="rId22"/>
    <p:sldId id="422" r:id="rId23"/>
    <p:sldId id="376" r:id="rId24"/>
    <p:sldId id="414" r:id="rId25"/>
    <p:sldId id="411" r:id="rId26"/>
    <p:sldId id="41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2D8B"/>
    <a:srgbClr val="173A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2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4D0D6-6AC4-4F63-BAB1-BB5316E920D6}" type="datetimeFigureOut">
              <a:rPr lang="en-ZA" smtClean="0"/>
              <a:t>2024/10/17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485F7-3C1C-4425-863C-F179AE78D3BD}" type="slidenum">
              <a:rPr lang="en-ZA" smtClean="0"/>
              <a:t>‹#›</a:t>
            </a:fld>
            <a:endParaRPr lang="en-ZA"/>
          </a:p>
        </p:txBody>
      </p:sp>
    </p:spTree>
    <p:extLst>
      <p:ext uri="{BB962C8B-B14F-4D97-AF65-F5344CB8AC3E}">
        <p14:creationId xmlns:p14="http://schemas.microsoft.com/office/powerpoint/2010/main" val="161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2839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025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7803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6471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728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353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4703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0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978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0708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686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C4485F7-3C1C-4425-863C-F179AE78D3BD}" type="slidenum">
              <a:rPr lang="en-ZA" smtClean="0"/>
              <a:t>2</a:t>
            </a:fld>
            <a:endParaRPr lang="en-ZA"/>
          </a:p>
        </p:txBody>
      </p:sp>
    </p:spTree>
    <p:extLst>
      <p:ext uri="{BB962C8B-B14F-4D97-AF65-F5344CB8AC3E}">
        <p14:creationId xmlns:p14="http://schemas.microsoft.com/office/powerpoint/2010/main" val="4048585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C4485F7-3C1C-4425-863C-F179AE78D3BD}" type="slidenum">
              <a:rPr lang="en-ZA" smtClean="0"/>
              <a:t>24</a:t>
            </a:fld>
            <a:endParaRPr lang="en-ZA"/>
          </a:p>
        </p:txBody>
      </p:sp>
    </p:spTree>
    <p:extLst>
      <p:ext uri="{BB962C8B-B14F-4D97-AF65-F5344CB8AC3E}">
        <p14:creationId xmlns:p14="http://schemas.microsoft.com/office/powerpoint/2010/main" val="49525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C4485F7-3C1C-4425-863C-F179AE78D3BD}" type="slidenum">
              <a:rPr lang="en-ZA" smtClean="0"/>
              <a:t>3</a:t>
            </a:fld>
            <a:endParaRPr lang="en-ZA"/>
          </a:p>
        </p:txBody>
      </p:sp>
    </p:spTree>
    <p:extLst>
      <p:ext uri="{BB962C8B-B14F-4D97-AF65-F5344CB8AC3E}">
        <p14:creationId xmlns:p14="http://schemas.microsoft.com/office/powerpoint/2010/main" val="362801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540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467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484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72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466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981F4-CC98-45CC-B836-F6A197F094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155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939940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740222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944574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011713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869405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862186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692390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752094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8" name="Picture Placeholder 9">
            <a:extLst>
              <a:ext uri="{FF2B5EF4-FFF2-40B4-BE49-F238E27FC236}">
                <a16:creationId xmlns:a16="http://schemas.microsoft.com/office/drawing/2014/main" id="{3D7CBE74-A9F6-4C0F-8799-CF4644D57A1C}"/>
              </a:ext>
            </a:extLst>
          </p:cNvPr>
          <p:cNvSpPr>
            <a:spLocks noGrp="1"/>
          </p:cNvSpPr>
          <p:nvPr>
            <p:ph type="pic" sz="quarter" idx="11"/>
          </p:nvPr>
        </p:nvSpPr>
        <p:spPr>
          <a:xfrm>
            <a:off x="762000" y="1597692"/>
            <a:ext cx="5334000" cy="4338083"/>
          </a:xfrm>
          <a:prstGeom prst="roundRect">
            <a:avLst>
              <a:gd name="adj" fmla="val 3249"/>
            </a:avLst>
          </a:prstGeom>
        </p:spPr>
        <p:txBody>
          <a:bodyPr wrap="square">
            <a:noAutofit/>
          </a:bodyPr>
          <a:lstStyle>
            <a:lvl1pPr>
              <a:defRPr sz="2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15584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179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1" name="Picture Placeholder 5">
            <a:extLst>
              <a:ext uri="{FF2B5EF4-FFF2-40B4-BE49-F238E27FC236}">
                <a16:creationId xmlns:a16="http://schemas.microsoft.com/office/drawing/2014/main" id="{78737488-9E9A-475B-8241-9F80E13208D9}"/>
              </a:ext>
            </a:extLst>
          </p:cNvPr>
          <p:cNvSpPr>
            <a:spLocks noGrp="1"/>
          </p:cNvSpPr>
          <p:nvPr>
            <p:ph type="pic" sz="quarter" idx="12"/>
          </p:nvPr>
        </p:nvSpPr>
        <p:spPr>
          <a:xfrm>
            <a:off x="955950" y="1655064"/>
            <a:ext cx="2057400" cy="1773936"/>
          </a:xfrm>
          <a:prstGeom prst="hexagon">
            <a:avLst/>
          </a:prstGeom>
        </p:spPr>
        <p:txBody>
          <a:bodyPr/>
          <a:lstStyle>
            <a:lvl1pPr>
              <a:defRPr sz="2000">
                <a:latin typeface="Arial" panose="020B0604020202020204" pitchFamily="34" charset="0"/>
                <a:cs typeface="Arial" panose="020B0604020202020204" pitchFamily="34" charset="0"/>
              </a:defRPr>
            </a:lvl1pPr>
          </a:lstStyle>
          <a:p>
            <a:endParaRPr lang="en-US" dirty="0"/>
          </a:p>
        </p:txBody>
      </p:sp>
      <p:sp>
        <p:nvSpPr>
          <p:cNvPr id="122" name="Picture Placeholder 7">
            <a:extLst>
              <a:ext uri="{FF2B5EF4-FFF2-40B4-BE49-F238E27FC236}">
                <a16:creationId xmlns:a16="http://schemas.microsoft.com/office/drawing/2014/main" id="{E6E31CE0-24AB-4291-A587-F54EB2B54D21}"/>
              </a:ext>
            </a:extLst>
          </p:cNvPr>
          <p:cNvSpPr>
            <a:spLocks noGrp="1"/>
          </p:cNvSpPr>
          <p:nvPr>
            <p:ph type="pic" sz="quarter" idx="13"/>
          </p:nvPr>
        </p:nvSpPr>
        <p:spPr>
          <a:xfrm>
            <a:off x="3669771" y="1655064"/>
            <a:ext cx="2057400" cy="1773936"/>
          </a:xfrm>
          <a:prstGeom prst="hexagon">
            <a:avLst/>
          </a:prstGeom>
        </p:spPr>
        <p:txBody>
          <a:bodyPr/>
          <a:lstStyle>
            <a:lvl1pPr>
              <a:defRPr sz="2000">
                <a:latin typeface="Arial" panose="020B0604020202020204" pitchFamily="34" charset="0"/>
                <a:cs typeface="Arial" panose="020B0604020202020204" pitchFamily="34" charset="0"/>
              </a:defRPr>
            </a:lvl1pPr>
          </a:lstStyle>
          <a:p>
            <a:endParaRPr lang="en-US" dirty="0"/>
          </a:p>
        </p:txBody>
      </p:sp>
      <p:sp>
        <p:nvSpPr>
          <p:cNvPr id="123" name="Picture Placeholder 9">
            <a:extLst>
              <a:ext uri="{FF2B5EF4-FFF2-40B4-BE49-F238E27FC236}">
                <a16:creationId xmlns:a16="http://schemas.microsoft.com/office/drawing/2014/main" id="{8FA7CEEE-FB29-4979-9751-F687C2F6C9B2}"/>
              </a:ext>
            </a:extLst>
          </p:cNvPr>
          <p:cNvSpPr>
            <a:spLocks noGrp="1"/>
          </p:cNvSpPr>
          <p:nvPr>
            <p:ph type="pic" sz="quarter" idx="14"/>
          </p:nvPr>
        </p:nvSpPr>
        <p:spPr>
          <a:xfrm>
            <a:off x="6383592" y="1655064"/>
            <a:ext cx="2057400" cy="1773936"/>
          </a:xfrm>
          <a:prstGeom prst="hexagon">
            <a:avLst/>
          </a:prstGeom>
        </p:spPr>
        <p:txBody>
          <a:bodyPr/>
          <a:lstStyle>
            <a:lvl1pPr>
              <a:defRPr sz="2000">
                <a:latin typeface="Arial" panose="020B0604020202020204" pitchFamily="34" charset="0"/>
                <a:cs typeface="Arial" panose="020B0604020202020204" pitchFamily="34" charset="0"/>
              </a:defRPr>
            </a:lvl1pPr>
          </a:lstStyle>
          <a:p>
            <a:endParaRPr lang="en-US" dirty="0"/>
          </a:p>
        </p:txBody>
      </p:sp>
      <p:sp>
        <p:nvSpPr>
          <p:cNvPr id="124" name="Picture Placeholder 11">
            <a:extLst>
              <a:ext uri="{FF2B5EF4-FFF2-40B4-BE49-F238E27FC236}">
                <a16:creationId xmlns:a16="http://schemas.microsoft.com/office/drawing/2014/main" id="{02ABD9CA-F10A-4FEF-88CA-63DAADCBBFD3}"/>
              </a:ext>
            </a:extLst>
          </p:cNvPr>
          <p:cNvSpPr>
            <a:spLocks noGrp="1"/>
          </p:cNvSpPr>
          <p:nvPr>
            <p:ph type="pic" sz="quarter" idx="15"/>
          </p:nvPr>
        </p:nvSpPr>
        <p:spPr>
          <a:xfrm>
            <a:off x="9097412" y="1655064"/>
            <a:ext cx="2057400" cy="1773936"/>
          </a:xfrm>
          <a:prstGeom prst="hexagon">
            <a:avLst/>
          </a:prstGeom>
        </p:spPr>
        <p:txBody>
          <a:bodyPr/>
          <a:lstStyle>
            <a:lvl1pPr>
              <a:defRPr sz="2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27027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509176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487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287842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9304546"/>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6849882"/>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5430039"/>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5770672"/>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611120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1089084"/>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9058489"/>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079829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3163856"/>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5465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3812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111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9725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9631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1579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2939902"/>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1997883"/>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015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8" name="Picture Placeholder 9">
            <a:extLst>
              <a:ext uri="{FF2B5EF4-FFF2-40B4-BE49-F238E27FC236}">
                <a16:creationId xmlns:a16="http://schemas.microsoft.com/office/drawing/2014/main" id="{3D7CBE74-A9F6-4C0F-8799-CF4644D57A1C}"/>
              </a:ext>
            </a:extLst>
          </p:cNvPr>
          <p:cNvSpPr>
            <a:spLocks noGrp="1"/>
          </p:cNvSpPr>
          <p:nvPr>
            <p:ph type="pic" sz="quarter" idx="11"/>
          </p:nvPr>
        </p:nvSpPr>
        <p:spPr>
          <a:xfrm>
            <a:off x="762000" y="1597692"/>
            <a:ext cx="5334000" cy="4338083"/>
          </a:xfrm>
          <a:prstGeom prst="roundRect">
            <a:avLst>
              <a:gd name="adj" fmla="val 3249"/>
            </a:avLst>
          </a:prstGeom>
        </p:spPr>
        <p:txBody>
          <a:bodyPr wrap="square">
            <a:noAutofit/>
          </a:bodyPr>
          <a:lstStyle>
            <a:lvl1pPr>
              <a:defRPr sz="2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27831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456134"/>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1" name="Picture Placeholder 5">
            <a:extLst>
              <a:ext uri="{FF2B5EF4-FFF2-40B4-BE49-F238E27FC236}">
                <a16:creationId xmlns:a16="http://schemas.microsoft.com/office/drawing/2014/main" id="{78737488-9E9A-475B-8241-9F80E13208D9}"/>
              </a:ext>
            </a:extLst>
          </p:cNvPr>
          <p:cNvSpPr>
            <a:spLocks noGrp="1"/>
          </p:cNvSpPr>
          <p:nvPr>
            <p:ph type="pic" sz="quarter" idx="12"/>
          </p:nvPr>
        </p:nvSpPr>
        <p:spPr>
          <a:xfrm>
            <a:off x="955950" y="1655064"/>
            <a:ext cx="2057400" cy="1773936"/>
          </a:xfrm>
          <a:prstGeom prst="hexagon">
            <a:avLst/>
          </a:prstGeom>
        </p:spPr>
        <p:txBody>
          <a:bodyPr/>
          <a:lstStyle>
            <a:lvl1pPr>
              <a:defRPr sz="2000">
                <a:latin typeface="Arial" panose="020B0604020202020204" pitchFamily="34" charset="0"/>
                <a:cs typeface="Arial" panose="020B0604020202020204" pitchFamily="34" charset="0"/>
              </a:defRPr>
            </a:lvl1pPr>
          </a:lstStyle>
          <a:p>
            <a:endParaRPr lang="en-US" dirty="0"/>
          </a:p>
        </p:txBody>
      </p:sp>
      <p:sp>
        <p:nvSpPr>
          <p:cNvPr id="122" name="Picture Placeholder 7">
            <a:extLst>
              <a:ext uri="{FF2B5EF4-FFF2-40B4-BE49-F238E27FC236}">
                <a16:creationId xmlns:a16="http://schemas.microsoft.com/office/drawing/2014/main" id="{E6E31CE0-24AB-4291-A587-F54EB2B54D21}"/>
              </a:ext>
            </a:extLst>
          </p:cNvPr>
          <p:cNvSpPr>
            <a:spLocks noGrp="1"/>
          </p:cNvSpPr>
          <p:nvPr>
            <p:ph type="pic" sz="quarter" idx="13"/>
          </p:nvPr>
        </p:nvSpPr>
        <p:spPr>
          <a:xfrm>
            <a:off x="3669771" y="1655064"/>
            <a:ext cx="2057400" cy="1773936"/>
          </a:xfrm>
          <a:prstGeom prst="hexagon">
            <a:avLst/>
          </a:prstGeom>
        </p:spPr>
        <p:txBody>
          <a:bodyPr/>
          <a:lstStyle>
            <a:lvl1pPr>
              <a:defRPr sz="2000">
                <a:latin typeface="Arial" panose="020B0604020202020204" pitchFamily="34" charset="0"/>
                <a:cs typeface="Arial" panose="020B0604020202020204" pitchFamily="34" charset="0"/>
              </a:defRPr>
            </a:lvl1pPr>
          </a:lstStyle>
          <a:p>
            <a:endParaRPr lang="en-US" dirty="0"/>
          </a:p>
        </p:txBody>
      </p:sp>
      <p:sp>
        <p:nvSpPr>
          <p:cNvPr id="123" name="Picture Placeholder 9">
            <a:extLst>
              <a:ext uri="{FF2B5EF4-FFF2-40B4-BE49-F238E27FC236}">
                <a16:creationId xmlns:a16="http://schemas.microsoft.com/office/drawing/2014/main" id="{8FA7CEEE-FB29-4979-9751-F687C2F6C9B2}"/>
              </a:ext>
            </a:extLst>
          </p:cNvPr>
          <p:cNvSpPr>
            <a:spLocks noGrp="1"/>
          </p:cNvSpPr>
          <p:nvPr>
            <p:ph type="pic" sz="quarter" idx="14"/>
          </p:nvPr>
        </p:nvSpPr>
        <p:spPr>
          <a:xfrm>
            <a:off x="6383592" y="1655064"/>
            <a:ext cx="2057400" cy="1773936"/>
          </a:xfrm>
          <a:prstGeom prst="hexagon">
            <a:avLst/>
          </a:prstGeom>
        </p:spPr>
        <p:txBody>
          <a:bodyPr/>
          <a:lstStyle>
            <a:lvl1pPr>
              <a:defRPr sz="2000">
                <a:latin typeface="Arial" panose="020B0604020202020204" pitchFamily="34" charset="0"/>
                <a:cs typeface="Arial" panose="020B0604020202020204" pitchFamily="34" charset="0"/>
              </a:defRPr>
            </a:lvl1pPr>
          </a:lstStyle>
          <a:p>
            <a:endParaRPr lang="en-US" dirty="0"/>
          </a:p>
        </p:txBody>
      </p:sp>
      <p:sp>
        <p:nvSpPr>
          <p:cNvPr id="124" name="Picture Placeholder 11">
            <a:extLst>
              <a:ext uri="{FF2B5EF4-FFF2-40B4-BE49-F238E27FC236}">
                <a16:creationId xmlns:a16="http://schemas.microsoft.com/office/drawing/2014/main" id="{02ABD9CA-F10A-4FEF-88CA-63DAADCBBFD3}"/>
              </a:ext>
            </a:extLst>
          </p:cNvPr>
          <p:cNvSpPr>
            <a:spLocks noGrp="1"/>
          </p:cNvSpPr>
          <p:nvPr>
            <p:ph type="pic" sz="quarter" idx="15"/>
          </p:nvPr>
        </p:nvSpPr>
        <p:spPr>
          <a:xfrm>
            <a:off x="9097412" y="1655064"/>
            <a:ext cx="2057400" cy="1773936"/>
          </a:xfrm>
          <a:prstGeom prst="hexagon">
            <a:avLst/>
          </a:prstGeom>
        </p:spPr>
        <p:txBody>
          <a:bodyPr/>
          <a:lstStyle>
            <a:lvl1pPr>
              <a:defRPr sz="2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029961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298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729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8" name="Picture Placeholder 9">
            <a:extLst>
              <a:ext uri="{FF2B5EF4-FFF2-40B4-BE49-F238E27FC236}">
                <a16:creationId xmlns:a16="http://schemas.microsoft.com/office/drawing/2014/main" id="{3D7CBE74-A9F6-4C0F-8799-CF4644D57A1C}"/>
              </a:ext>
            </a:extLst>
          </p:cNvPr>
          <p:cNvSpPr>
            <a:spLocks noGrp="1"/>
          </p:cNvSpPr>
          <p:nvPr>
            <p:ph type="pic" sz="quarter" idx="11"/>
          </p:nvPr>
        </p:nvSpPr>
        <p:spPr>
          <a:xfrm>
            <a:off x="762000" y="1597692"/>
            <a:ext cx="5334000" cy="4338083"/>
          </a:xfrm>
          <a:prstGeom prst="roundRect">
            <a:avLst>
              <a:gd name="adj" fmla="val 3249"/>
            </a:avLst>
          </a:prstGeom>
        </p:spPr>
        <p:txBody>
          <a:bodyPr wrap="square">
            <a:noAutofit/>
          </a:bodyPr>
          <a:lstStyle>
            <a:lvl1pPr>
              <a:defRPr sz="2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297475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1" name="Picture Placeholder 5">
            <a:extLst>
              <a:ext uri="{FF2B5EF4-FFF2-40B4-BE49-F238E27FC236}">
                <a16:creationId xmlns:a16="http://schemas.microsoft.com/office/drawing/2014/main" id="{78737488-9E9A-475B-8241-9F80E13208D9}"/>
              </a:ext>
            </a:extLst>
          </p:cNvPr>
          <p:cNvSpPr>
            <a:spLocks noGrp="1"/>
          </p:cNvSpPr>
          <p:nvPr>
            <p:ph type="pic" sz="quarter" idx="12"/>
          </p:nvPr>
        </p:nvSpPr>
        <p:spPr>
          <a:xfrm>
            <a:off x="955950" y="1655064"/>
            <a:ext cx="2057400" cy="1773936"/>
          </a:xfrm>
          <a:prstGeom prst="hexagon">
            <a:avLst/>
          </a:prstGeom>
        </p:spPr>
        <p:txBody>
          <a:bodyPr/>
          <a:lstStyle>
            <a:lvl1pPr>
              <a:defRPr sz="2000">
                <a:latin typeface="Arial" panose="020B0604020202020204" pitchFamily="34" charset="0"/>
                <a:cs typeface="Arial" panose="020B0604020202020204" pitchFamily="34" charset="0"/>
              </a:defRPr>
            </a:lvl1pPr>
          </a:lstStyle>
          <a:p>
            <a:endParaRPr lang="en-US" dirty="0"/>
          </a:p>
        </p:txBody>
      </p:sp>
      <p:sp>
        <p:nvSpPr>
          <p:cNvPr id="122" name="Picture Placeholder 7">
            <a:extLst>
              <a:ext uri="{FF2B5EF4-FFF2-40B4-BE49-F238E27FC236}">
                <a16:creationId xmlns:a16="http://schemas.microsoft.com/office/drawing/2014/main" id="{E6E31CE0-24AB-4291-A587-F54EB2B54D21}"/>
              </a:ext>
            </a:extLst>
          </p:cNvPr>
          <p:cNvSpPr>
            <a:spLocks noGrp="1"/>
          </p:cNvSpPr>
          <p:nvPr>
            <p:ph type="pic" sz="quarter" idx="13"/>
          </p:nvPr>
        </p:nvSpPr>
        <p:spPr>
          <a:xfrm>
            <a:off x="3669771" y="1655064"/>
            <a:ext cx="2057400" cy="1773936"/>
          </a:xfrm>
          <a:prstGeom prst="hexagon">
            <a:avLst/>
          </a:prstGeom>
        </p:spPr>
        <p:txBody>
          <a:bodyPr/>
          <a:lstStyle>
            <a:lvl1pPr>
              <a:defRPr sz="2000">
                <a:latin typeface="Arial" panose="020B0604020202020204" pitchFamily="34" charset="0"/>
                <a:cs typeface="Arial" panose="020B0604020202020204" pitchFamily="34" charset="0"/>
              </a:defRPr>
            </a:lvl1pPr>
          </a:lstStyle>
          <a:p>
            <a:endParaRPr lang="en-US" dirty="0"/>
          </a:p>
        </p:txBody>
      </p:sp>
      <p:sp>
        <p:nvSpPr>
          <p:cNvPr id="123" name="Picture Placeholder 9">
            <a:extLst>
              <a:ext uri="{FF2B5EF4-FFF2-40B4-BE49-F238E27FC236}">
                <a16:creationId xmlns:a16="http://schemas.microsoft.com/office/drawing/2014/main" id="{8FA7CEEE-FB29-4979-9751-F687C2F6C9B2}"/>
              </a:ext>
            </a:extLst>
          </p:cNvPr>
          <p:cNvSpPr>
            <a:spLocks noGrp="1"/>
          </p:cNvSpPr>
          <p:nvPr>
            <p:ph type="pic" sz="quarter" idx="14"/>
          </p:nvPr>
        </p:nvSpPr>
        <p:spPr>
          <a:xfrm>
            <a:off x="6383592" y="1655064"/>
            <a:ext cx="2057400" cy="1773936"/>
          </a:xfrm>
          <a:prstGeom prst="hexagon">
            <a:avLst/>
          </a:prstGeom>
        </p:spPr>
        <p:txBody>
          <a:bodyPr/>
          <a:lstStyle>
            <a:lvl1pPr>
              <a:defRPr sz="2000">
                <a:latin typeface="Arial" panose="020B0604020202020204" pitchFamily="34" charset="0"/>
                <a:cs typeface="Arial" panose="020B0604020202020204" pitchFamily="34" charset="0"/>
              </a:defRPr>
            </a:lvl1pPr>
          </a:lstStyle>
          <a:p>
            <a:endParaRPr lang="en-US" dirty="0"/>
          </a:p>
        </p:txBody>
      </p:sp>
      <p:sp>
        <p:nvSpPr>
          <p:cNvPr id="124" name="Picture Placeholder 11">
            <a:extLst>
              <a:ext uri="{FF2B5EF4-FFF2-40B4-BE49-F238E27FC236}">
                <a16:creationId xmlns:a16="http://schemas.microsoft.com/office/drawing/2014/main" id="{02ABD9CA-F10A-4FEF-88CA-63DAADCBBFD3}"/>
              </a:ext>
            </a:extLst>
          </p:cNvPr>
          <p:cNvSpPr>
            <a:spLocks noGrp="1"/>
          </p:cNvSpPr>
          <p:nvPr>
            <p:ph type="pic" sz="quarter" idx="15"/>
          </p:nvPr>
        </p:nvSpPr>
        <p:spPr>
          <a:xfrm>
            <a:off x="9097412" y="1655064"/>
            <a:ext cx="2057400" cy="1773936"/>
          </a:xfrm>
          <a:prstGeom prst="hexagon">
            <a:avLst/>
          </a:prstGeom>
        </p:spPr>
        <p:txBody>
          <a:bodyPr/>
          <a:lstStyle>
            <a:lvl1pPr>
              <a:defRPr sz="2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26294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045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49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590290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79037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826222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696890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568295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image" Target="../media/image3.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image" Target="../media/image2.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image" Target="../media/image5.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theme" Target="../theme/theme2.xml"/><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854962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784" r:id="rId18"/>
    <p:sldLayoutId id="2147483785" r:id="rId19"/>
    <p:sldLayoutId id="2147483786" r:id="rId20"/>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8">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9">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0">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1">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10/17/2024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5345857"/>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707" r:id="rId20"/>
    <p:sldLayoutId id="2147483708" r:id="rId21"/>
    <p:sldLayoutId id="2147483670" r:id="rId22"/>
    <p:sldLayoutId id="2147483671" r:id="rId23"/>
    <p:sldLayoutId id="2147483672" r:id="rId24"/>
    <p:sldLayoutId id="2147483673" r:id="rId25"/>
    <p:sldLayoutId id="2147483687" r:id="rId26"/>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hyperlink" Target="http://www.helpinghearts.biz/" TargetMode="External"/><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7.xml"/><Relationship Id="rId5" Type="http://schemas.openxmlformats.org/officeDocument/2006/relationships/image" Target="../media/image41.jpe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31137-9658-594E-D13F-4A15B06160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8891" y="296175"/>
            <a:ext cx="3132825" cy="3132825"/>
          </a:xfrm>
          <a:prstGeom prst="rect">
            <a:avLst/>
          </a:prstGeom>
        </p:spPr>
      </p:pic>
      <p:sp>
        <p:nvSpPr>
          <p:cNvPr id="5" name="Rectangle 4">
            <a:extLst>
              <a:ext uri="{FF2B5EF4-FFF2-40B4-BE49-F238E27FC236}">
                <a16:creationId xmlns:a16="http://schemas.microsoft.com/office/drawing/2014/main" id="{F75C420F-5FE8-15E2-640A-D24D20905A77}"/>
              </a:ext>
            </a:extLst>
          </p:cNvPr>
          <p:cNvSpPr/>
          <p:nvPr/>
        </p:nvSpPr>
        <p:spPr>
          <a:xfrm>
            <a:off x="2008428" y="5702635"/>
            <a:ext cx="8991600" cy="615553"/>
          </a:xfrm>
          <a:prstGeom prst="rect">
            <a:avLst/>
          </a:prstGeom>
          <a:no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rgbClr val="D12D8B"/>
                </a:solidFill>
                <a:effectLst/>
                <a:uLnTx/>
                <a:uFillTx/>
                <a:latin typeface="Calibri"/>
                <a:ea typeface="+mn-ea"/>
                <a:cs typeface="+mn-cs"/>
              </a:rPr>
              <a:t>TURNING SUFFERING AND TEARS INTO TRIUMPHS</a:t>
            </a:r>
          </a:p>
        </p:txBody>
      </p:sp>
      <p:sp>
        <p:nvSpPr>
          <p:cNvPr id="8" name="Rectangle 7">
            <a:extLst>
              <a:ext uri="{FF2B5EF4-FFF2-40B4-BE49-F238E27FC236}">
                <a16:creationId xmlns:a16="http://schemas.microsoft.com/office/drawing/2014/main" id="{CE410F9F-B955-5848-FFBA-604F185E9E41}"/>
              </a:ext>
            </a:extLst>
          </p:cNvPr>
          <p:cNvSpPr/>
          <p:nvPr/>
        </p:nvSpPr>
        <p:spPr>
          <a:xfrm>
            <a:off x="1247214" y="365941"/>
            <a:ext cx="5257014" cy="132343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srgbClr val="D12D8B"/>
                  </a:solidFill>
                  <a:prstDash val="solid"/>
                </a:ln>
                <a:solidFill>
                  <a:srgbClr val="173ACF"/>
                </a:solidFill>
                <a:effectLst>
                  <a:outerShdw blurRad="12700" dist="38100" dir="2700000" algn="tl" rotWithShape="0">
                    <a:srgbClr val="92AA4C">
                      <a:lumMod val="60000"/>
                      <a:lumOff val="40000"/>
                    </a:srgbClr>
                  </a:outerShdw>
                </a:effectLst>
                <a:uLnTx/>
                <a:uFillTx/>
                <a:latin typeface="Century Gothic" panose="020B0502020202020204"/>
                <a:ea typeface="+mn-ea"/>
                <a:cs typeface="+mn-cs"/>
              </a:rPr>
              <a:t>WELCOME</a:t>
            </a:r>
          </a:p>
        </p:txBody>
      </p:sp>
      <p:sp>
        <p:nvSpPr>
          <p:cNvPr id="2" name="Subtitle 2">
            <a:extLst>
              <a:ext uri="{FF2B5EF4-FFF2-40B4-BE49-F238E27FC236}">
                <a16:creationId xmlns:a16="http://schemas.microsoft.com/office/drawing/2014/main" id="{FED0BD47-95E0-268A-6238-5101FF22092D}"/>
              </a:ext>
            </a:extLst>
          </p:cNvPr>
          <p:cNvSpPr txBox="1">
            <a:spLocks/>
          </p:cNvSpPr>
          <p:nvPr/>
        </p:nvSpPr>
        <p:spPr>
          <a:xfrm>
            <a:off x="880284" y="1689380"/>
            <a:ext cx="5990874" cy="1200545"/>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algn="ctr"/>
            <a:r>
              <a:rPr lang="en-Z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THE BIGGEST global </a:t>
            </a:r>
          </a:p>
          <a:p>
            <a:pPr algn="ctr"/>
            <a:r>
              <a:rPr lang="en-Z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HUMANITARIAN INITIATIVE EVER</a:t>
            </a:r>
          </a:p>
        </p:txBody>
      </p:sp>
      <p:pic>
        <p:nvPicPr>
          <p:cNvPr id="6" name="Picture 5">
            <a:extLst>
              <a:ext uri="{FF2B5EF4-FFF2-40B4-BE49-F238E27FC236}">
                <a16:creationId xmlns:a16="http://schemas.microsoft.com/office/drawing/2014/main" id="{3209CF9D-780F-D702-BA3E-AD6163E6EA5B}"/>
              </a:ext>
            </a:extLst>
          </p:cNvPr>
          <p:cNvPicPr>
            <a:picLocks noChangeAspect="1"/>
          </p:cNvPicPr>
          <p:nvPr/>
        </p:nvPicPr>
        <p:blipFill>
          <a:blip r:embed="rId4"/>
          <a:stretch>
            <a:fillRect/>
          </a:stretch>
        </p:blipFill>
        <p:spPr>
          <a:xfrm>
            <a:off x="8113891" y="3680771"/>
            <a:ext cx="3408342" cy="1176042"/>
          </a:xfrm>
          <a:prstGeom prst="rect">
            <a:avLst/>
          </a:prstGeom>
        </p:spPr>
      </p:pic>
    </p:spTree>
    <p:extLst>
      <p:ext uri="{BB962C8B-B14F-4D97-AF65-F5344CB8AC3E}">
        <p14:creationId xmlns:p14="http://schemas.microsoft.com/office/powerpoint/2010/main" val="2919278030"/>
      </p:ext>
    </p:extLst>
  </p:cSld>
  <p:clrMapOvr>
    <a:masterClrMapping/>
  </p:clrMapOvr>
  <mc:AlternateContent xmlns:mc="http://schemas.openxmlformats.org/markup-compatibility/2006" xmlns:p14="http://schemas.microsoft.com/office/powerpoint/2010/main">
    <mc:Choice Requires="p14">
      <p:transition spd="slow" p14:dur="2000" advTm="23348"/>
    </mc:Choice>
    <mc:Fallback xmlns="">
      <p:transition spd="slow" advTm="233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71E961D-F1F3-2513-1F21-638A7CBF2048}"/>
              </a:ext>
            </a:extLst>
          </p:cNvPr>
          <p:cNvSpPr txBox="1"/>
          <p:nvPr/>
        </p:nvSpPr>
        <p:spPr>
          <a:xfrm>
            <a:off x="7277758" y="2189148"/>
            <a:ext cx="1816806" cy="646331"/>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Donation to you in this Phase</a:t>
            </a:r>
          </a:p>
        </p:txBody>
      </p:sp>
      <p:sp>
        <p:nvSpPr>
          <p:cNvPr id="6148" name="TextBox 6147">
            <a:extLst>
              <a:ext uri="{FF2B5EF4-FFF2-40B4-BE49-F238E27FC236}">
                <a16:creationId xmlns:a16="http://schemas.microsoft.com/office/drawing/2014/main" id="{5FC31CE8-FA6F-3408-6683-E32016A1CD00}"/>
              </a:ext>
            </a:extLst>
          </p:cNvPr>
          <p:cNvSpPr txBox="1"/>
          <p:nvPr/>
        </p:nvSpPr>
        <p:spPr>
          <a:xfrm>
            <a:off x="76199" y="4844108"/>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Subtraction for Phase 4</a:t>
            </a:r>
          </a:p>
        </p:txBody>
      </p:sp>
      <p:sp>
        <p:nvSpPr>
          <p:cNvPr id="6149" name="TextBox 6148">
            <a:extLst>
              <a:ext uri="{FF2B5EF4-FFF2-40B4-BE49-F238E27FC236}">
                <a16:creationId xmlns:a16="http://schemas.microsoft.com/office/drawing/2014/main" id="{F89FF1AA-1B0A-9A9E-E509-EFCED18EF68F}"/>
              </a:ext>
            </a:extLst>
          </p:cNvPr>
          <p:cNvSpPr txBox="1"/>
          <p:nvPr/>
        </p:nvSpPr>
        <p:spPr>
          <a:xfrm>
            <a:off x="5419868" y="4835978"/>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noProof="0" dirty="0">
                <a:latin typeface="Calibri"/>
              </a:rPr>
              <a:t>500</a:t>
            </a:r>
            <a:endParaRPr kumimoji="0" lang="en-ZA" sz="1800" b="1" i="0" u="none" strike="noStrike" kern="0" cap="none" spc="0" normalizeH="0" baseline="0" noProof="0" dirty="0">
              <a:ln>
                <a:noFill/>
              </a:ln>
              <a:effectLst/>
              <a:uLnTx/>
              <a:uFillTx/>
              <a:latin typeface="Calibri"/>
              <a:ea typeface="+mn-ea"/>
              <a:cs typeface="+mn-cs"/>
            </a:endParaRPr>
          </a:p>
        </p:txBody>
      </p:sp>
      <p:sp>
        <p:nvSpPr>
          <p:cNvPr id="6152" name="TextBox 6151">
            <a:extLst>
              <a:ext uri="{FF2B5EF4-FFF2-40B4-BE49-F238E27FC236}">
                <a16:creationId xmlns:a16="http://schemas.microsoft.com/office/drawing/2014/main" id="{9EB82F1D-A5D1-2805-787A-E5B756B221EA}"/>
              </a:ext>
            </a:extLst>
          </p:cNvPr>
          <p:cNvSpPr txBox="1"/>
          <p:nvPr/>
        </p:nvSpPr>
        <p:spPr>
          <a:xfrm>
            <a:off x="76199" y="5355149"/>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Distribution Fund (Free positions &amp; Project X)</a:t>
            </a:r>
          </a:p>
        </p:txBody>
      </p:sp>
      <p:sp>
        <p:nvSpPr>
          <p:cNvPr id="6153" name="TextBox 6152">
            <a:extLst>
              <a:ext uri="{FF2B5EF4-FFF2-40B4-BE49-F238E27FC236}">
                <a16:creationId xmlns:a16="http://schemas.microsoft.com/office/drawing/2014/main" id="{035A08DF-241D-3AB2-BA0B-F249C924CD46}"/>
              </a:ext>
            </a:extLst>
          </p:cNvPr>
          <p:cNvSpPr txBox="1"/>
          <p:nvPr/>
        </p:nvSpPr>
        <p:spPr>
          <a:xfrm>
            <a:off x="5419868" y="5353912"/>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dirty="0">
                <a:latin typeface="Calibri"/>
              </a:rPr>
              <a:t>230</a:t>
            </a:r>
            <a:endParaRPr kumimoji="0" lang="en-ZA" sz="1800" b="1" i="0" u="none" strike="noStrike" kern="0" cap="none" spc="0" normalizeH="0" baseline="0" noProof="0" dirty="0">
              <a:ln>
                <a:noFill/>
              </a:ln>
              <a:effectLst/>
              <a:uLnTx/>
              <a:uFillTx/>
              <a:latin typeface="Calibri"/>
              <a:ea typeface="+mn-ea"/>
              <a:cs typeface="+mn-cs"/>
            </a:endParaRPr>
          </a:p>
        </p:txBody>
      </p:sp>
      <p:sp>
        <p:nvSpPr>
          <p:cNvPr id="6154" name="TextBox 6153">
            <a:extLst>
              <a:ext uri="{FF2B5EF4-FFF2-40B4-BE49-F238E27FC236}">
                <a16:creationId xmlns:a16="http://schemas.microsoft.com/office/drawing/2014/main" id="{9A93A49D-8C02-0B4A-6008-7B719CA8B874}"/>
              </a:ext>
            </a:extLst>
          </p:cNvPr>
          <p:cNvSpPr txBox="1"/>
          <p:nvPr/>
        </p:nvSpPr>
        <p:spPr>
          <a:xfrm>
            <a:off x="10000771" y="5807239"/>
            <a:ext cx="1828800" cy="646331"/>
          </a:xfrm>
          <a:prstGeom prst="rect">
            <a:avLst/>
          </a:prstGeom>
          <a:noFill/>
          <a:ln w="28575">
            <a:solidFill>
              <a:srgbClr val="00B0F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0" cap="none" spc="0" normalizeH="0" baseline="0" noProof="0" dirty="0">
                <a:ln>
                  <a:noFill/>
                </a:ln>
                <a:solidFill>
                  <a:srgbClr val="FFC000"/>
                </a:solidFill>
                <a:effectLst/>
                <a:uLnTx/>
                <a:uFillTx/>
                <a:latin typeface="Calibri"/>
                <a:ea typeface="+mn-ea"/>
                <a:cs typeface="+mn-cs"/>
              </a:rPr>
              <a:t>$ </a:t>
            </a:r>
            <a:r>
              <a:rPr lang="en-ZA" sz="3600" b="1" kern="0" dirty="0">
                <a:solidFill>
                  <a:srgbClr val="FFC000"/>
                </a:solidFill>
                <a:latin typeface="Calibri"/>
              </a:rPr>
              <a:t>1 570</a:t>
            </a:r>
            <a:endParaRPr kumimoji="0" lang="en-ZA" sz="3600" b="1" i="0" u="none" strike="noStrike" kern="0" cap="none" spc="0" normalizeH="0" baseline="0" noProof="0" dirty="0">
              <a:ln>
                <a:noFill/>
              </a:ln>
              <a:solidFill>
                <a:srgbClr val="FFC000"/>
              </a:solidFill>
              <a:effectLst/>
              <a:uLnTx/>
              <a:uFillTx/>
              <a:latin typeface="Calibri"/>
              <a:ea typeface="+mn-ea"/>
              <a:cs typeface="+mn-cs"/>
            </a:endParaRPr>
          </a:p>
        </p:txBody>
      </p:sp>
      <p:sp>
        <p:nvSpPr>
          <p:cNvPr id="6155" name="TextBox 6154">
            <a:extLst>
              <a:ext uri="{FF2B5EF4-FFF2-40B4-BE49-F238E27FC236}">
                <a16:creationId xmlns:a16="http://schemas.microsoft.com/office/drawing/2014/main" id="{D234DD6C-EFA3-6BB1-018C-1B42047A484B}"/>
              </a:ext>
            </a:extLst>
          </p:cNvPr>
          <p:cNvSpPr txBox="1"/>
          <p:nvPr/>
        </p:nvSpPr>
        <p:spPr>
          <a:xfrm>
            <a:off x="8458200" y="5972777"/>
            <a:ext cx="1435234" cy="369332"/>
          </a:xfrm>
          <a:prstGeom prst="rect">
            <a:avLst/>
          </a:prstGeom>
          <a:noFill/>
          <a:ln w="28575">
            <a:solidFill>
              <a:srgbClr val="FFC0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FFC000"/>
                </a:solidFill>
                <a:effectLst/>
                <a:uLnTx/>
                <a:uFillTx/>
                <a:latin typeface="Calibri"/>
                <a:ea typeface="+mn-ea"/>
                <a:cs typeface="+mn-cs"/>
              </a:rPr>
              <a:t>You  Receive</a:t>
            </a:r>
          </a:p>
        </p:txBody>
      </p:sp>
      <p:sp>
        <p:nvSpPr>
          <p:cNvPr id="6157" name="TextBox 6156">
            <a:extLst>
              <a:ext uri="{FF2B5EF4-FFF2-40B4-BE49-F238E27FC236}">
                <a16:creationId xmlns:a16="http://schemas.microsoft.com/office/drawing/2014/main" id="{10A9027A-1774-3817-07C1-F1201DD9E5EC}"/>
              </a:ext>
            </a:extLst>
          </p:cNvPr>
          <p:cNvSpPr txBox="1"/>
          <p:nvPr/>
        </p:nvSpPr>
        <p:spPr>
          <a:xfrm>
            <a:off x="7308863" y="3610543"/>
            <a:ext cx="1785701" cy="646331"/>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lang="en-ZA" sz="3600" b="1" noProof="0" dirty="0">
                <a:solidFill>
                  <a:srgbClr val="FFFF00"/>
                </a:solidFill>
                <a:latin typeface="Calibri" panose="020F0502020204030204"/>
              </a:rPr>
              <a:t>3 060</a:t>
            </a:r>
            <a:endPar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158" name="Rectangle 6157">
            <a:extLst>
              <a:ext uri="{FF2B5EF4-FFF2-40B4-BE49-F238E27FC236}">
                <a16:creationId xmlns:a16="http://schemas.microsoft.com/office/drawing/2014/main" id="{3C63EE81-1CCB-9CDD-B631-5CBBA22F0710}"/>
              </a:ext>
            </a:extLst>
          </p:cNvPr>
          <p:cNvSpPr/>
          <p:nvPr/>
        </p:nvSpPr>
        <p:spPr>
          <a:xfrm>
            <a:off x="220576" y="959882"/>
            <a:ext cx="5875424"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94944"/>
                  </a:solidFill>
                  <a:prstDash val="solid"/>
                </a:ln>
                <a:solidFill>
                  <a:srgbClr val="FFC000"/>
                </a:solidFill>
                <a:effectLst>
                  <a:outerShdw dist="38100" dir="2700000" algn="tl" rotWithShape="0">
                    <a:srgbClr val="E94944"/>
                  </a:outerShdw>
                </a:effectLst>
                <a:uLnTx/>
                <a:uFillTx/>
                <a:latin typeface="Calibri"/>
                <a:ea typeface="+mn-ea"/>
                <a:cs typeface="+mn-cs"/>
              </a:rPr>
              <a:t>Enter this phase with $150</a:t>
            </a:r>
          </a:p>
        </p:txBody>
      </p:sp>
      <p:sp>
        <p:nvSpPr>
          <p:cNvPr id="6156" name="TextBox 6155">
            <a:extLst>
              <a:ext uri="{FF2B5EF4-FFF2-40B4-BE49-F238E27FC236}">
                <a16:creationId xmlns:a16="http://schemas.microsoft.com/office/drawing/2014/main" id="{7D2ED103-CD01-AC17-C012-8BDFFA621768}"/>
              </a:ext>
            </a:extLst>
          </p:cNvPr>
          <p:cNvSpPr txBox="1"/>
          <p:nvPr/>
        </p:nvSpPr>
        <p:spPr>
          <a:xfrm>
            <a:off x="76201" y="6342109"/>
            <a:ext cx="5200915" cy="338554"/>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effectLst/>
                <a:uLnTx/>
                <a:uFillTx/>
                <a:latin typeface="Aptos" panose="02110004020202020204"/>
                <a:ea typeface="+mn-ea"/>
                <a:cs typeface="+mn-cs"/>
              </a:rPr>
              <a:t>Childcare, Education, Hunger, Orphanages &amp; Rewards</a:t>
            </a:r>
          </a:p>
        </p:txBody>
      </p:sp>
      <p:sp>
        <p:nvSpPr>
          <p:cNvPr id="6161" name="TextBox 6160">
            <a:extLst>
              <a:ext uri="{FF2B5EF4-FFF2-40B4-BE49-F238E27FC236}">
                <a16:creationId xmlns:a16="http://schemas.microsoft.com/office/drawing/2014/main" id="{CBD9EE91-808A-D7E0-B88F-92A13640BB63}"/>
              </a:ext>
            </a:extLst>
          </p:cNvPr>
          <p:cNvSpPr txBox="1"/>
          <p:nvPr/>
        </p:nvSpPr>
        <p:spPr>
          <a:xfrm>
            <a:off x="5419869" y="6324600"/>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dirty="0">
                <a:latin typeface="Calibri"/>
              </a:rPr>
              <a:t>510</a:t>
            </a:r>
            <a:endParaRPr kumimoji="0" lang="en-ZA" sz="1800" b="1" i="0" u="none" strike="noStrike" kern="0" cap="none" spc="0" normalizeH="0" baseline="0" noProof="0" dirty="0">
              <a:ln>
                <a:noFill/>
              </a:ln>
              <a:effectLst/>
              <a:uLnTx/>
              <a:uFillTx/>
              <a:latin typeface="Calibri"/>
              <a:ea typeface="+mn-ea"/>
              <a:cs typeface="+mn-cs"/>
            </a:endParaRPr>
          </a:p>
        </p:txBody>
      </p:sp>
      <p:pic>
        <p:nvPicPr>
          <p:cNvPr id="32" name="Picture 31">
            <a:extLst>
              <a:ext uri="{FF2B5EF4-FFF2-40B4-BE49-F238E27FC236}">
                <a16:creationId xmlns:a16="http://schemas.microsoft.com/office/drawing/2014/main" id="{B8BE4307-D800-435F-DBB4-3E35FBBC7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096" y="2256331"/>
            <a:ext cx="1755628" cy="1755628"/>
          </a:xfrm>
          <a:prstGeom prst="rect">
            <a:avLst/>
          </a:prstGeom>
        </p:spPr>
      </p:pic>
      <p:sp>
        <p:nvSpPr>
          <p:cNvPr id="33" name="Oval 32">
            <a:extLst>
              <a:ext uri="{FF2B5EF4-FFF2-40B4-BE49-F238E27FC236}">
                <a16:creationId xmlns:a16="http://schemas.microsoft.com/office/drawing/2014/main" id="{D56B5DE5-1B1E-45EF-7AEF-CB365AE5EB5E}"/>
              </a:ext>
            </a:extLst>
          </p:cNvPr>
          <p:cNvSpPr/>
          <p:nvPr/>
        </p:nvSpPr>
        <p:spPr>
          <a:xfrm>
            <a:off x="76199" y="1642533"/>
            <a:ext cx="3436433" cy="295327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6" name="Picture 35" descr="A collage of people with their mouths open&#10;&#10;Description automatically generated">
            <a:extLst>
              <a:ext uri="{FF2B5EF4-FFF2-40B4-BE49-F238E27FC236}">
                <a16:creationId xmlns:a16="http://schemas.microsoft.com/office/drawing/2014/main" id="{EE364165-E2C2-AB4C-56E5-C08C3C106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48" y="2256332"/>
            <a:ext cx="2092813" cy="1785136"/>
          </a:xfrm>
          <a:prstGeom prst="rect">
            <a:avLst/>
          </a:prstGeom>
        </p:spPr>
      </p:pic>
      <p:sp>
        <p:nvSpPr>
          <p:cNvPr id="2" name="Rectangle 1">
            <a:extLst>
              <a:ext uri="{FF2B5EF4-FFF2-40B4-BE49-F238E27FC236}">
                <a16:creationId xmlns:a16="http://schemas.microsoft.com/office/drawing/2014/main" id="{5538BDCF-AB12-B6FA-1F78-217E5B1431A2}"/>
              </a:ext>
            </a:extLst>
          </p:cNvPr>
          <p:cNvSpPr/>
          <p:nvPr/>
        </p:nvSpPr>
        <p:spPr>
          <a:xfrm>
            <a:off x="2961572" y="6671"/>
            <a:ext cx="7293558" cy="861774"/>
          </a:xfrm>
          <a:prstGeom prst="rect">
            <a:avLst/>
          </a:prstGeom>
          <a:solidFill>
            <a:srgbClr val="002060"/>
          </a:solid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solidFill>
                  <a:srgbClr val="FFFF00"/>
                </a:solidFill>
                <a:effectLst/>
                <a:uLnTx/>
                <a:uFillTx/>
                <a:latin typeface="Calibri"/>
                <a:ea typeface="+mn-ea"/>
                <a:cs typeface="+mn-cs"/>
              </a:rPr>
              <a:t>HELPING HEARTS : Phase 3</a:t>
            </a:r>
          </a:p>
        </p:txBody>
      </p:sp>
      <p:sp>
        <p:nvSpPr>
          <p:cNvPr id="6145" name="TextBox 6144">
            <a:extLst>
              <a:ext uri="{FF2B5EF4-FFF2-40B4-BE49-F238E27FC236}">
                <a16:creationId xmlns:a16="http://schemas.microsoft.com/office/drawing/2014/main" id="{02535BD7-F4F1-E845-837C-EBFE4D469273}"/>
              </a:ext>
            </a:extLst>
          </p:cNvPr>
          <p:cNvSpPr txBox="1"/>
          <p:nvPr/>
        </p:nvSpPr>
        <p:spPr>
          <a:xfrm>
            <a:off x="4117086" y="3128184"/>
            <a:ext cx="2027173" cy="707886"/>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srgbClr val="FFC000"/>
                </a:solidFill>
                <a:effectLst/>
                <a:uLnTx/>
                <a:uFillTx/>
                <a:latin typeface="Calibri"/>
                <a:ea typeface="+mn-ea"/>
                <a:cs typeface="+mn-cs"/>
              </a:rPr>
              <a:t>Surrounded by 39 HH Members</a:t>
            </a:r>
          </a:p>
        </p:txBody>
      </p:sp>
      <p:cxnSp>
        <p:nvCxnSpPr>
          <p:cNvPr id="4" name="Straight Arrow Connector 3">
            <a:extLst>
              <a:ext uri="{FF2B5EF4-FFF2-40B4-BE49-F238E27FC236}">
                <a16:creationId xmlns:a16="http://schemas.microsoft.com/office/drawing/2014/main" id="{35DA1D27-8718-B982-1C38-7895104A5AC9}"/>
              </a:ext>
            </a:extLst>
          </p:cNvPr>
          <p:cNvCxnSpPr>
            <a:cxnSpLocks/>
          </p:cNvCxnSpPr>
          <p:nvPr/>
        </p:nvCxnSpPr>
        <p:spPr>
          <a:xfrm flipV="1">
            <a:off x="6144259" y="2594496"/>
            <a:ext cx="1047210" cy="5336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 name="Straight Arrow Connector 4">
            <a:extLst>
              <a:ext uri="{FF2B5EF4-FFF2-40B4-BE49-F238E27FC236}">
                <a16:creationId xmlns:a16="http://schemas.microsoft.com/office/drawing/2014/main" id="{B4FE0B5D-6A5F-DFBD-177D-FFF608ACC958}"/>
              </a:ext>
            </a:extLst>
          </p:cNvPr>
          <p:cNvCxnSpPr>
            <a:cxnSpLocks/>
          </p:cNvCxnSpPr>
          <p:nvPr/>
        </p:nvCxnSpPr>
        <p:spPr>
          <a:xfrm>
            <a:off x="8201713" y="2961642"/>
            <a:ext cx="0" cy="51999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2D364822-D0F3-EF61-D6E9-D67CD4D34042}"/>
              </a:ext>
            </a:extLst>
          </p:cNvPr>
          <p:cNvSpPr txBox="1"/>
          <p:nvPr/>
        </p:nvSpPr>
        <p:spPr>
          <a:xfrm>
            <a:off x="76199" y="5852146"/>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Wealth Creator 1</a:t>
            </a:r>
          </a:p>
        </p:txBody>
      </p:sp>
      <p:sp>
        <p:nvSpPr>
          <p:cNvPr id="6" name="TextBox 5">
            <a:extLst>
              <a:ext uri="{FF2B5EF4-FFF2-40B4-BE49-F238E27FC236}">
                <a16:creationId xmlns:a16="http://schemas.microsoft.com/office/drawing/2014/main" id="{93E52CCD-DF7B-E1C1-6E3C-447EFCAE031A}"/>
              </a:ext>
            </a:extLst>
          </p:cNvPr>
          <p:cNvSpPr txBox="1"/>
          <p:nvPr/>
        </p:nvSpPr>
        <p:spPr>
          <a:xfrm>
            <a:off x="5412846" y="5852146"/>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dirty="0">
                <a:latin typeface="Calibri"/>
              </a:rPr>
              <a:t>250</a:t>
            </a:r>
            <a:endParaRPr kumimoji="0" lang="en-ZA" sz="1800" b="1" i="0" u="none" strike="noStrike" kern="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30396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1500"/>
                                        <p:tgtEl>
                                          <p:spTgt spid="33"/>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1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5"/>
                                        </p:tgtEl>
                                        <p:attrNameLst>
                                          <p:attrName>style.visibility</p:attrName>
                                        </p:attrNameLst>
                                      </p:cBhvr>
                                      <p:to>
                                        <p:strVal val="visible"/>
                                      </p:to>
                                    </p:set>
                                    <p:animEffect transition="in" filter="fade">
                                      <p:cBhvr>
                                        <p:cTn id="13" dur="1500"/>
                                        <p:tgtEl>
                                          <p:spTgt spid="61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57"/>
                                        </p:tgtEl>
                                        <p:attrNameLst>
                                          <p:attrName>style.visibility</p:attrName>
                                        </p:attrNameLst>
                                      </p:cBhvr>
                                      <p:to>
                                        <p:strVal val="visible"/>
                                      </p:to>
                                    </p:set>
                                    <p:animEffect transition="in" filter="fade">
                                      <p:cBhvr>
                                        <p:cTn id="21" dur="1000"/>
                                        <p:tgtEl>
                                          <p:spTgt spid="615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fade">
                                      <p:cBhvr>
                                        <p:cTn id="26" dur="500"/>
                                        <p:tgtEl>
                                          <p:spTgt spid="61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49"/>
                                        </p:tgtEl>
                                        <p:attrNameLst>
                                          <p:attrName>style.visibility</p:attrName>
                                        </p:attrNameLst>
                                      </p:cBhvr>
                                      <p:to>
                                        <p:strVal val="visible"/>
                                      </p:to>
                                    </p:set>
                                    <p:animEffect transition="in" filter="fade">
                                      <p:cBhvr>
                                        <p:cTn id="29" dur="500"/>
                                        <p:tgtEl>
                                          <p:spTgt spid="61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52"/>
                                        </p:tgtEl>
                                        <p:attrNameLst>
                                          <p:attrName>style.visibility</p:attrName>
                                        </p:attrNameLst>
                                      </p:cBhvr>
                                      <p:to>
                                        <p:strVal val="visible"/>
                                      </p:to>
                                    </p:set>
                                    <p:animEffect transition="in" filter="fade">
                                      <p:cBhvr>
                                        <p:cTn id="34" dur="500"/>
                                        <p:tgtEl>
                                          <p:spTgt spid="61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53"/>
                                        </p:tgtEl>
                                        <p:attrNameLst>
                                          <p:attrName>style.visibility</p:attrName>
                                        </p:attrNameLst>
                                      </p:cBhvr>
                                      <p:to>
                                        <p:strVal val="visible"/>
                                      </p:to>
                                    </p:set>
                                    <p:animEffect transition="in" filter="fade">
                                      <p:cBhvr>
                                        <p:cTn id="37" dur="500"/>
                                        <p:tgtEl>
                                          <p:spTgt spid="61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56"/>
                                        </p:tgtEl>
                                        <p:attrNameLst>
                                          <p:attrName>style.visibility</p:attrName>
                                        </p:attrNameLst>
                                      </p:cBhvr>
                                      <p:to>
                                        <p:strVal val="visible"/>
                                      </p:to>
                                    </p:set>
                                    <p:animEffect transition="in" filter="fade">
                                      <p:cBhvr>
                                        <p:cTn id="42" dur="500"/>
                                        <p:tgtEl>
                                          <p:spTgt spid="61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61"/>
                                        </p:tgtEl>
                                        <p:attrNameLst>
                                          <p:attrName>style.visibility</p:attrName>
                                        </p:attrNameLst>
                                      </p:cBhvr>
                                      <p:to>
                                        <p:strVal val="visible"/>
                                      </p:to>
                                    </p:set>
                                    <p:animEffect transition="in" filter="fade">
                                      <p:cBhvr>
                                        <p:cTn id="45" dur="500"/>
                                        <p:tgtEl>
                                          <p:spTgt spid="616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155"/>
                                        </p:tgtEl>
                                        <p:attrNameLst>
                                          <p:attrName>style.visibility</p:attrName>
                                        </p:attrNameLst>
                                      </p:cBhvr>
                                      <p:to>
                                        <p:strVal val="visible"/>
                                      </p:to>
                                    </p:set>
                                    <p:animEffect transition="in" filter="fade">
                                      <p:cBhvr>
                                        <p:cTn id="50" dur="500"/>
                                        <p:tgtEl>
                                          <p:spTgt spid="61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154"/>
                                        </p:tgtEl>
                                        <p:attrNameLst>
                                          <p:attrName>style.visibility</p:attrName>
                                        </p:attrNameLst>
                                      </p:cBhvr>
                                      <p:to>
                                        <p:strVal val="visible"/>
                                      </p:to>
                                    </p:set>
                                    <p:animEffect transition="in" filter="fade">
                                      <p:cBhvr>
                                        <p:cTn id="53" dur="500"/>
                                        <p:tgtEl>
                                          <p:spTgt spid="615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148" grpId="0" animBg="1"/>
      <p:bldP spid="6149" grpId="0" animBg="1"/>
      <p:bldP spid="6152" grpId="0" animBg="1"/>
      <p:bldP spid="6153" grpId="0" animBg="1"/>
      <p:bldP spid="6154" grpId="0" animBg="1"/>
      <p:bldP spid="6155" grpId="0" animBg="1"/>
      <p:bldP spid="6157" grpId="0" animBg="1"/>
      <p:bldP spid="6156" grpId="0" animBg="1"/>
      <p:bldP spid="6161" grpId="0" animBg="1"/>
      <p:bldP spid="33" grpId="0" animBg="1"/>
      <p:bldP spid="6145" grpId="0" animBg="1"/>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71E961D-F1F3-2513-1F21-638A7CBF2048}"/>
              </a:ext>
            </a:extLst>
          </p:cNvPr>
          <p:cNvSpPr txBox="1"/>
          <p:nvPr/>
        </p:nvSpPr>
        <p:spPr>
          <a:xfrm>
            <a:off x="7277758" y="2189148"/>
            <a:ext cx="1816806" cy="646331"/>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Donation to you in this Phase</a:t>
            </a:r>
          </a:p>
        </p:txBody>
      </p:sp>
      <p:sp>
        <p:nvSpPr>
          <p:cNvPr id="6148" name="TextBox 6147">
            <a:extLst>
              <a:ext uri="{FF2B5EF4-FFF2-40B4-BE49-F238E27FC236}">
                <a16:creationId xmlns:a16="http://schemas.microsoft.com/office/drawing/2014/main" id="{5FC31CE8-FA6F-3408-6683-E32016A1CD00}"/>
              </a:ext>
            </a:extLst>
          </p:cNvPr>
          <p:cNvSpPr txBox="1"/>
          <p:nvPr/>
        </p:nvSpPr>
        <p:spPr>
          <a:xfrm>
            <a:off x="76200" y="5395135"/>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Subtraction for Phase 5</a:t>
            </a:r>
          </a:p>
        </p:txBody>
      </p:sp>
      <p:sp>
        <p:nvSpPr>
          <p:cNvPr id="6149" name="TextBox 6148">
            <a:extLst>
              <a:ext uri="{FF2B5EF4-FFF2-40B4-BE49-F238E27FC236}">
                <a16:creationId xmlns:a16="http://schemas.microsoft.com/office/drawing/2014/main" id="{F89FF1AA-1B0A-9A9E-E509-EFCED18EF68F}"/>
              </a:ext>
            </a:extLst>
          </p:cNvPr>
          <p:cNvSpPr txBox="1"/>
          <p:nvPr/>
        </p:nvSpPr>
        <p:spPr>
          <a:xfrm>
            <a:off x="5419869" y="5387645"/>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noProof="0" dirty="0">
                <a:latin typeface="Calibri"/>
              </a:rPr>
              <a:t>1000</a:t>
            </a:r>
            <a:endParaRPr kumimoji="0" lang="en-ZA" sz="1800" b="1" i="0" u="none" strike="noStrike" kern="0" cap="none" spc="0" normalizeH="0" baseline="0" noProof="0" dirty="0">
              <a:ln>
                <a:noFill/>
              </a:ln>
              <a:effectLst/>
              <a:uLnTx/>
              <a:uFillTx/>
              <a:latin typeface="Calibri"/>
              <a:ea typeface="+mn-ea"/>
              <a:cs typeface="+mn-cs"/>
            </a:endParaRPr>
          </a:p>
        </p:txBody>
      </p:sp>
      <p:sp>
        <p:nvSpPr>
          <p:cNvPr id="6152" name="TextBox 6151">
            <a:extLst>
              <a:ext uri="{FF2B5EF4-FFF2-40B4-BE49-F238E27FC236}">
                <a16:creationId xmlns:a16="http://schemas.microsoft.com/office/drawing/2014/main" id="{9EB82F1D-A5D1-2805-787A-E5B756B221EA}"/>
              </a:ext>
            </a:extLst>
          </p:cNvPr>
          <p:cNvSpPr txBox="1"/>
          <p:nvPr/>
        </p:nvSpPr>
        <p:spPr>
          <a:xfrm>
            <a:off x="76200" y="5890880"/>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Distribution Fund (Free positions &amp; Project X)</a:t>
            </a:r>
          </a:p>
        </p:txBody>
      </p:sp>
      <p:sp>
        <p:nvSpPr>
          <p:cNvPr id="6153" name="TextBox 6152">
            <a:extLst>
              <a:ext uri="{FF2B5EF4-FFF2-40B4-BE49-F238E27FC236}">
                <a16:creationId xmlns:a16="http://schemas.microsoft.com/office/drawing/2014/main" id="{035A08DF-241D-3AB2-BA0B-F249C924CD46}"/>
              </a:ext>
            </a:extLst>
          </p:cNvPr>
          <p:cNvSpPr txBox="1"/>
          <p:nvPr/>
        </p:nvSpPr>
        <p:spPr>
          <a:xfrm>
            <a:off x="5419868" y="5890880"/>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dirty="0">
                <a:latin typeface="Calibri"/>
              </a:rPr>
              <a:t>300</a:t>
            </a:r>
            <a:endParaRPr kumimoji="0" lang="en-ZA" sz="1800" b="1" i="0" u="none" strike="noStrike" kern="0" cap="none" spc="0" normalizeH="0" baseline="0" noProof="0" dirty="0">
              <a:ln>
                <a:noFill/>
              </a:ln>
              <a:effectLst/>
              <a:uLnTx/>
              <a:uFillTx/>
              <a:latin typeface="Calibri"/>
              <a:ea typeface="+mn-ea"/>
              <a:cs typeface="+mn-cs"/>
            </a:endParaRPr>
          </a:p>
        </p:txBody>
      </p:sp>
      <p:sp>
        <p:nvSpPr>
          <p:cNvPr id="6154" name="TextBox 6153">
            <a:extLst>
              <a:ext uri="{FF2B5EF4-FFF2-40B4-BE49-F238E27FC236}">
                <a16:creationId xmlns:a16="http://schemas.microsoft.com/office/drawing/2014/main" id="{9A93A49D-8C02-0B4A-6008-7B719CA8B874}"/>
              </a:ext>
            </a:extLst>
          </p:cNvPr>
          <p:cNvSpPr txBox="1"/>
          <p:nvPr/>
        </p:nvSpPr>
        <p:spPr>
          <a:xfrm>
            <a:off x="10000771" y="5807239"/>
            <a:ext cx="1828800" cy="646331"/>
          </a:xfrm>
          <a:prstGeom prst="rect">
            <a:avLst/>
          </a:prstGeom>
          <a:noFill/>
          <a:ln w="28575">
            <a:solidFill>
              <a:srgbClr val="00B0F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0" cap="none" spc="0" normalizeH="0" baseline="0" noProof="0" dirty="0">
                <a:ln>
                  <a:noFill/>
                </a:ln>
                <a:solidFill>
                  <a:srgbClr val="FFC000"/>
                </a:solidFill>
                <a:effectLst/>
                <a:uLnTx/>
                <a:uFillTx/>
                <a:latin typeface="Calibri"/>
                <a:ea typeface="+mn-ea"/>
                <a:cs typeface="+mn-cs"/>
              </a:rPr>
              <a:t>$ </a:t>
            </a:r>
            <a:r>
              <a:rPr lang="en-ZA" sz="3600" b="1" kern="0" noProof="0" dirty="0">
                <a:solidFill>
                  <a:srgbClr val="FFC000"/>
                </a:solidFill>
                <a:latin typeface="Calibri"/>
              </a:rPr>
              <a:t>6 090</a:t>
            </a:r>
            <a:endParaRPr kumimoji="0" lang="en-ZA" sz="3600" b="1" i="0" u="none" strike="noStrike" kern="0" cap="none" spc="0" normalizeH="0" baseline="0" noProof="0" dirty="0">
              <a:ln>
                <a:noFill/>
              </a:ln>
              <a:solidFill>
                <a:srgbClr val="FFC000"/>
              </a:solidFill>
              <a:effectLst/>
              <a:uLnTx/>
              <a:uFillTx/>
              <a:latin typeface="Calibri"/>
              <a:ea typeface="+mn-ea"/>
              <a:cs typeface="+mn-cs"/>
            </a:endParaRPr>
          </a:p>
        </p:txBody>
      </p:sp>
      <p:sp>
        <p:nvSpPr>
          <p:cNvPr id="6155" name="TextBox 6154">
            <a:extLst>
              <a:ext uri="{FF2B5EF4-FFF2-40B4-BE49-F238E27FC236}">
                <a16:creationId xmlns:a16="http://schemas.microsoft.com/office/drawing/2014/main" id="{D234DD6C-EFA3-6BB1-018C-1B42047A484B}"/>
              </a:ext>
            </a:extLst>
          </p:cNvPr>
          <p:cNvSpPr txBox="1"/>
          <p:nvPr/>
        </p:nvSpPr>
        <p:spPr>
          <a:xfrm>
            <a:off x="8458200" y="5972777"/>
            <a:ext cx="1435234" cy="369332"/>
          </a:xfrm>
          <a:prstGeom prst="rect">
            <a:avLst/>
          </a:prstGeom>
          <a:noFill/>
          <a:ln w="28575">
            <a:solidFill>
              <a:srgbClr val="FFC0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FFC000"/>
                </a:solidFill>
                <a:effectLst/>
                <a:uLnTx/>
                <a:uFillTx/>
                <a:latin typeface="Calibri"/>
                <a:ea typeface="+mn-ea"/>
                <a:cs typeface="+mn-cs"/>
              </a:rPr>
              <a:t>You  Receive</a:t>
            </a:r>
          </a:p>
        </p:txBody>
      </p:sp>
      <p:sp>
        <p:nvSpPr>
          <p:cNvPr id="6157" name="TextBox 6156">
            <a:extLst>
              <a:ext uri="{FF2B5EF4-FFF2-40B4-BE49-F238E27FC236}">
                <a16:creationId xmlns:a16="http://schemas.microsoft.com/office/drawing/2014/main" id="{10A9027A-1774-3817-07C1-F1201DD9E5EC}"/>
              </a:ext>
            </a:extLst>
          </p:cNvPr>
          <p:cNvSpPr txBox="1"/>
          <p:nvPr/>
        </p:nvSpPr>
        <p:spPr>
          <a:xfrm>
            <a:off x="7308863" y="3610543"/>
            <a:ext cx="1785701" cy="646331"/>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lang="en-ZA" sz="3600" b="1" noProof="0" dirty="0">
                <a:solidFill>
                  <a:srgbClr val="FFFF00"/>
                </a:solidFill>
                <a:latin typeface="Calibri" panose="020F0502020204030204"/>
              </a:rPr>
              <a:t>9 690</a:t>
            </a:r>
            <a:endPar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158" name="Rectangle 6157">
            <a:extLst>
              <a:ext uri="{FF2B5EF4-FFF2-40B4-BE49-F238E27FC236}">
                <a16:creationId xmlns:a16="http://schemas.microsoft.com/office/drawing/2014/main" id="{3C63EE81-1CCB-9CDD-B631-5CBBA22F0710}"/>
              </a:ext>
            </a:extLst>
          </p:cNvPr>
          <p:cNvSpPr/>
          <p:nvPr/>
        </p:nvSpPr>
        <p:spPr>
          <a:xfrm>
            <a:off x="220576" y="959882"/>
            <a:ext cx="5875424"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94944"/>
                  </a:solidFill>
                  <a:prstDash val="solid"/>
                </a:ln>
                <a:solidFill>
                  <a:srgbClr val="FFC000"/>
                </a:solidFill>
                <a:effectLst>
                  <a:outerShdw dist="38100" dir="2700000" algn="tl" rotWithShape="0">
                    <a:srgbClr val="E94944"/>
                  </a:outerShdw>
                </a:effectLst>
                <a:uLnTx/>
                <a:uFillTx/>
                <a:latin typeface="Calibri"/>
                <a:ea typeface="+mn-ea"/>
                <a:cs typeface="+mn-cs"/>
              </a:rPr>
              <a:t>Enter this phase with $500</a:t>
            </a:r>
          </a:p>
        </p:txBody>
      </p:sp>
      <p:sp>
        <p:nvSpPr>
          <p:cNvPr id="6156" name="TextBox 6155">
            <a:extLst>
              <a:ext uri="{FF2B5EF4-FFF2-40B4-BE49-F238E27FC236}">
                <a16:creationId xmlns:a16="http://schemas.microsoft.com/office/drawing/2014/main" id="{7D2ED103-CD01-AC17-C012-8BDFFA621768}"/>
              </a:ext>
            </a:extLst>
          </p:cNvPr>
          <p:cNvSpPr txBox="1"/>
          <p:nvPr/>
        </p:nvSpPr>
        <p:spPr>
          <a:xfrm>
            <a:off x="76201" y="6342109"/>
            <a:ext cx="5200915" cy="338554"/>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effectLst/>
                <a:uLnTx/>
                <a:uFillTx/>
                <a:latin typeface="Aptos" panose="02110004020202020204"/>
                <a:ea typeface="+mn-ea"/>
                <a:cs typeface="+mn-cs"/>
              </a:rPr>
              <a:t>Childcare, Education, Hunger, Orphanages &amp; Rewards</a:t>
            </a:r>
          </a:p>
        </p:txBody>
      </p:sp>
      <p:sp>
        <p:nvSpPr>
          <p:cNvPr id="6161" name="TextBox 6160">
            <a:extLst>
              <a:ext uri="{FF2B5EF4-FFF2-40B4-BE49-F238E27FC236}">
                <a16:creationId xmlns:a16="http://schemas.microsoft.com/office/drawing/2014/main" id="{CBD9EE91-808A-D7E0-B88F-92A13640BB63}"/>
              </a:ext>
            </a:extLst>
          </p:cNvPr>
          <p:cNvSpPr txBox="1"/>
          <p:nvPr/>
        </p:nvSpPr>
        <p:spPr>
          <a:xfrm>
            <a:off x="5419869" y="6324600"/>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dirty="0">
                <a:latin typeface="Calibri"/>
              </a:rPr>
              <a:t>2300</a:t>
            </a:r>
            <a:endParaRPr kumimoji="0" lang="en-ZA" sz="1800" b="1" i="0" u="none" strike="noStrike" kern="0" cap="none" spc="0" normalizeH="0" baseline="0" noProof="0" dirty="0">
              <a:ln>
                <a:noFill/>
              </a:ln>
              <a:effectLst/>
              <a:uLnTx/>
              <a:uFillTx/>
              <a:latin typeface="Calibri"/>
              <a:ea typeface="+mn-ea"/>
              <a:cs typeface="+mn-cs"/>
            </a:endParaRPr>
          </a:p>
        </p:txBody>
      </p:sp>
      <p:pic>
        <p:nvPicPr>
          <p:cNvPr id="32" name="Picture 31">
            <a:extLst>
              <a:ext uri="{FF2B5EF4-FFF2-40B4-BE49-F238E27FC236}">
                <a16:creationId xmlns:a16="http://schemas.microsoft.com/office/drawing/2014/main" id="{B8BE4307-D800-435F-DBB4-3E35FBBC7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096" y="2256331"/>
            <a:ext cx="1755628" cy="1755628"/>
          </a:xfrm>
          <a:prstGeom prst="rect">
            <a:avLst/>
          </a:prstGeom>
        </p:spPr>
      </p:pic>
      <p:sp>
        <p:nvSpPr>
          <p:cNvPr id="33" name="Oval 32">
            <a:extLst>
              <a:ext uri="{FF2B5EF4-FFF2-40B4-BE49-F238E27FC236}">
                <a16:creationId xmlns:a16="http://schemas.microsoft.com/office/drawing/2014/main" id="{D56B5DE5-1B1E-45EF-7AEF-CB365AE5EB5E}"/>
              </a:ext>
            </a:extLst>
          </p:cNvPr>
          <p:cNvSpPr/>
          <p:nvPr/>
        </p:nvSpPr>
        <p:spPr>
          <a:xfrm>
            <a:off x="76199" y="1642533"/>
            <a:ext cx="3996267" cy="3653953"/>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6" name="Picture 35" descr="A collage of people with their mouths open&#10;&#10;Description automatically generated">
            <a:extLst>
              <a:ext uri="{FF2B5EF4-FFF2-40B4-BE49-F238E27FC236}">
                <a16:creationId xmlns:a16="http://schemas.microsoft.com/office/drawing/2014/main" id="{EE364165-E2C2-AB4C-56E5-C08C3C106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48" y="2256331"/>
            <a:ext cx="2749567" cy="2345337"/>
          </a:xfrm>
          <a:prstGeom prst="rect">
            <a:avLst/>
          </a:prstGeom>
        </p:spPr>
      </p:pic>
      <p:sp>
        <p:nvSpPr>
          <p:cNvPr id="2" name="Rectangle 1">
            <a:extLst>
              <a:ext uri="{FF2B5EF4-FFF2-40B4-BE49-F238E27FC236}">
                <a16:creationId xmlns:a16="http://schemas.microsoft.com/office/drawing/2014/main" id="{5538BDCF-AB12-B6FA-1F78-217E5B1431A2}"/>
              </a:ext>
            </a:extLst>
          </p:cNvPr>
          <p:cNvSpPr/>
          <p:nvPr/>
        </p:nvSpPr>
        <p:spPr>
          <a:xfrm>
            <a:off x="2961572" y="6671"/>
            <a:ext cx="7293558" cy="861774"/>
          </a:xfrm>
          <a:prstGeom prst="rect">
            <a:avLst/>
          </a:prstGeom>
          <a:solidFill>
            <a:srgbClr val="002060"/>
          </a:solid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solidFill>
                  <a:srgbClr val="FFFF00"/>
                </a:solidFill>
                <a:effectLst/>
                <a:uLnTx/>
                <a:uFillTx/>
                <a:latin typeface="Calibri"/>
                <a:ea typeface="+mn-ea"/>
                <a:cs typeface="+mn-cs"/>
              </a:rPr>
              <a:t>HELPING HEARTS : Phase </a:t>
            </a:r>
            <a:r>
              <a:rPr lang="en-US" sz="4800" b="1" u="sng" dirty="0">
                <a:ln/>
                <a:solidFill>
                  <a:srgbClr val="FFFF00"/>
                </a:solidFill>
                <a:latin typeface="Calibri"/>
              </a:rPr>
              <a:t>4</a:t>
            </a:r>
            <a:endParaRPr kumimoji="0" lang="en-US" sz="4800" b="1" i="0" u="sng" strike="noStrike" kern="1200" cap="none" spc="0" normalizeH="0" baseline="0" noProof="0" dirty="0">
              <a:ln/>
              <a:solidFill>
                <a:srgbClr val="FFFF00"/>
              </a:solidFill>
              <a:effectLst/>
              <a:uLnTx/>
              <a:uFillTx/>
              <a:latin typeface="Calibri"/>
              <a:ea typeface="+mn-ea"/>
              <a:cs typeface="+mn-cs"/>
            </a:endParaRPr>
          </a:p>
        </p:txBody>
      </p:sp>
      <p:sp>
        <p:nvSpPr>
          <p:cNvPr id="6145" name="TextBox 6144">
            <a:extLst>
              <a:ext uri="{FF2B5EF4-FFF2-40B4-BE49-F238E27FC236}">
                <a16:creationId xmlns:a16="http://schemas.microsoft.com/office/drawing/2014/main" id="{02535BD7-F4F1-E845-837C-EBFE4D469273}"/>
              </a:ext>
            </a:extLst>
          </p:cNvPr>
          <p:cNvSpPr txBox="1"/>
          <p:nvPr/>
        </p:nvSpPr>
        <p:spPr>
          <a:xfrm>
            <a:off x="4117086" y="3128184"/>
            <a:ext cx="2027173" cy="707886"/>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srgbClr val="FFC000"/>
                </a:solidFill>
                <a:effectLst/>
                <a:uLnTx/>
                <a:uFillTx/>
                <a:latin typeface="Calibri"/>
                <a:ea typeface="+mn-ea"/>
                <a:cs typeface="+mn-cs"/>
              </a:rPr>
              <a:t>Surrounded by 39 HH Members</a:t>
            </a:r>
          </a:p>
        </p:txBody>
      </p:sp>
      <p:cxnSp>
        <p:nvCxnSpPr>
          <p:cNvPr id="4" name="Straight Arrow Connector 3">
            <a:extLst>
              <a:ext uri="{FF2B5EF4-FFF2-40B4-BE49-F238E27FC236}">
                <a16:creationId xmlns:a16="http://schemas.microsoft.com/office/drawing/2014/main" id="{35DA1D27-8718-B982-1C38-7895104A5AC9}"/>
              </a:ext>
            </a:extLst>
          </p:cNvPr>
          <p:cNvCxnSpPr>
            <a:cxnSpLocks/>
          </p:cNvCxnSpPr>
          <p:nvPr/>
        </p:nvCxnSpPr>
        <p:spPr>
          <a:xfrm flipV="1">
            <a:off x="6144259" y="2594496"/>
            <a:ext cx="1047210" cy="5336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 name="Straight Arrow Connector 4">
            <a:extLst>
              <a:ext uri="{FF2B5EF4-FFF2-40B4-BE49-F238E27FC236}">
                <a16:creationId xmlns:a16="http://schemas.microsoft.com/office/drawing/2014/main" id="{B4FE0B5D-6A5F-DFBD-177D-FFF608ACC958}"/>
              </a:ext>
            </a:extLst>
          </p:cNvPr>
          <p:cNvCxnSpPr>
            <a:cxnSpLocks/>
          </p:cNvCxnSpPr>
          <p:nvPr/>
        </p:nvCxnSpPr>
        <p:spPr>
          <a:xfrm>
            <a:off x="8239432" y="2979174"/>
            <a:ext cx="0" cy="44982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4105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71E961D-F1F3-2513-1F21-638A7CBF2048}"/>
              </a:ext>
            </a:extLst>
          </p:cNvPr>
          <p:cNvSpPr txBox="1"/>
          <p:nvPr/>
        </p:nvSpPr>
        <p:spPr>
          <a:xfrm>
            <a:off x="7277758" y="2189148"/>
            <a:ext cx="1816806" cy="646331"/>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Donation to you in this Phase</a:t>
            </a:r>
          </a:p>
        </p:txBody>
      </p:sp>
      <p:sp>
        <p:nvSpPr>
          <p:cNvPr id="6148" name="TextBox 6147">
            <a:extLst>
              <a:ext uri="{FF2B5EF4-FFF2-40B4-BE49-F238E27FC236}">
                <a16:creationId xmlns:a16="http://schemas.microsoft.com/office/drawing/2014/main" id="{5FC31CE8-FA6F-3408-6683-E32016A1CD00}"/>
              </a:ext>
            </a:extLst>
          </p:cNvPr>
          <p:cNvSpPr txBox="1"/>
          <p:nvPr/>
        </p:nvSpPr>
        <p:spPr>
          <a:xfrm>
            <a:off x="76200" y="5395135"/>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Subtraction for Phase 1</a:t>
            </a:r>
          </a:p>
        </p:txBody>
      </p:sp>
      <p:sp>
        <p:nvSpPr>
          <p:cNvPr id="6149" name="TextBox 6148">
            <a:extLst>
              <a:ext uri="{FF2B5EF4-FFF2-40B4-BE49-F238E27FC236}">
                <a16:creationId xmlns:a16="http://schemas.microsoft.com/office/drawing/2014/main" id="{F89FF1AA-1B0A-9A9E-E509-EFCED18EF68F}"/>
              </a:ext>
            </a:extLst>
          </p:cNvPr>
          <p:cNvSpPr txBox="1"/>
          <p:nvPr/>
        </p:nvSpPr>
        <p:spPr>
          <a:xfrm>
            <a:off x="5419869" y="5387645"/>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noProof="0" dirty="0">
                <a:latin typeface="Calibri"/>
              </a:rPr>
              <a:t>10</a:t>
            </a:r>
            <a:endParaRPr kumimoji="0" lang="en-ZA" sz="1800" b="1" i="0" u="none" strike="noStrike" kern="0" cap="none" spc="0" normalizeH="0" baseline="0" noProof="0" dirty="0">
              <a:ln>
                <a:noFill/>
              </a:ln>
              <a:effectLst/>
              <a:uLnTx/>
              <a:uFillTx/>
              <a:latin typeface="Calibri"/>
              <a:ea typeface="+mn-ea"/>
              <a:cs typeface="+mn-cs"/>
            </a:endParaRPr>
          </a:p>
        </p:txBody>
      </p:sp>
      <p:sp>
        <p:nvSpPr>
          <p:cNvPr id="6152" name="TextBox 6151">
            <a:extLst>
              <a:ext uri="{FF2B5EF4-FFF2-40B4-BE49-F238E27FC236}">
                <a16:creationId xmlns:a16="http://schemas.microsoft.com/office/drawing/2014/main" id="{9EB82F1D-A5D1-2805-787A-E5B756B221EA}"/>
              </a:ext>
            </a:extLst>
          </p:cNvPr>
          <p:cNvSpPr txBox="1"/>
          <p:nvPr/>
        </p:nvSpPr>
        <p:spPr>
          <a:xfrm>
            <a:off x="76200" y="5890880"/>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Distribution Fund (Free positions &amp; Project X)</a:t>
            </a:r>
          </a:p>
        </p:txBody>
      </p:sp>
      <p:sp>
        <p:nvSpPr>
          <p:cNvPr id="6153" name="TextBox 6152">
            <a:extLst>
              <a:ext uri="{FF2B5EF4-FFF2-40B4-BE49-F238E27FC236}">
                <a16:creationId xmlns:a16="http://schemas.microsoft.com/office/drawing/2014/main" id="{035A08DF-241D-3AB2-BA0B-F249C924CD46}"/>
              </a:ext>
            </a:extLst>
          </p:cNvPr>
          <p:cNvSpPr txBox="1"/>
          <p:nvPr/>
        </p:nvSpPr>
        <p:spPr>
          <a:xfrm>
            <a:off x="5419868" y="5890880"/>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noProof="0" dirty="0">
                <a:latin typeface="Calibri"/>
              </a:rPr>
              <a:t>660</a:t>
            </a:r>
            <a:endParaRPr kumimoji="0" lang="en-ZA" sz="1800" b="1" i="0" u="none" strike="noStrike" kern="0" cap="none" spc="0" normalizeH="0" baseline="0" noProof="0" dirty="0">
              <a:ln>
                <a:noFill/>
              </a:ln>
              <a:effectLst/>
              <a:uLnTx/>
              <a:uFillTx/>
              <a:latin typeface="Calibri"/>
              <a:ea typeface="+mn-ea"/>
              <a:cs typeface="+mn-cs"/>
            </a:endParaRPr>
          </a:p>
        </p:txBody>
      </p:sp>
      <p:sp>
        <p:nvSpPr>
          <p:cNvPr id="6154" name="TextBox 6153">
            <a:extLst>
              <a:ext uri="{FF2B5EF4-FFF2-40B4-BE49-F238E27FC236}">
                <a16:creationId xmlns:a16="http://schemas.microsoft.com/office/drawing/2014/main" id="{9A93A49D-8C02-0B4A-6008-7B719CA8B874}"/>
              </a:ext>
            </a:extLst>
          </p:cNvPr>
          <p:cNvSpPr txBox="1"/>
          <p:nvPr/>
        </p:nvSpPr>
        <p:spPr>
          <a:xfrm>
            <a:off x="10000771" y="5807239"/>
            <a:ext cx="1828800" cy="646331"/>
          </a:xfrm>
          <a:prstGeom prst="rect">
            <a:avLst/>
          </a:prstGeom>
          <a:noFill/>
          <a:ln w="28575">
            <a:solidFill>
              <a:srgbClr val="00B0F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0" cap="none" spc="0" normalizeH="0" baseline="0" noProof="0" dirty="0">
                <a:ln>
                  <a:noFill/>
                </a:ln>
                <a:solidFill>
                  <a:srgbClr val="FFC000"/>
                </a:solidFill>
                <a:effectLst/>
                <a:uLnTx/>
                <a:uFillTx/>
                <a:latin typeface="Calibri"/>
                <a:ea typeface="+mn-ea"/>
                <a:cs typeface="+mn-cs"/>
              </a:rPr>
              <a:t>$17</a:t>
            </a:r>
            <a:r>
              <a:rPr kumimoji="0" lang="en-ZA" sz="3600" b="1" i="0" u="none" strike="noStrike" kern="0" cap="none" spc="0" normalizeH="0" noProof="0" dirty="0">
                <a:ln>
                  <a:noFill/>
                </a:ln>
                <a:solidFill>
                  <a:srgbClr val="FFC000"/>
                </a:solidFill>
                <a:effectLst/>
                <a:uLnTx/>
                <a:uFillTx/>
                <a:latin typeface="Calibri"/>
                <a:ea typeface="+mn-ea"/>
                <a:cs typeface="+mn-cs"/>
              </a:rPr>
              <a:t> 236</a:t>
            </a:r>
            <a:endParaRPr kumimoji="0" lang="en-ZA" sz="3600" b="1" i="0" u="none" strike="noStrike" kern="0" cap="none" spc="0" normalizeH="0" baseline="0" noProof="0" dirty="0">
              <a:ln>
                <a:noFill/>
              </a:ln>
              <a:solidFill>
                <a:srgbClr val="FFC000"/>
              </a:solidFill>
              <a:effectLst/>
              <a:uLnTx/>
              <a:uFillTx/>
              <a:latin typeface="Calibri"/>
              <a:ea typeface="+mn-ea"/>
              <a:cs typeface="+mn-cs"/>
            </a:endParaRPr>
          </a:p>
        </p:txBody>
      </p:sp>
      <p:sp>
        <p:nvSpPr>
          <p:cNvPr id="6155" name="TextBox 6154">
            <a:extLst>
              <a:ext uri="{FF2B5EF4-FFF2-40B4-BE49-F238E27FC236}">
                <a16:creationId xmlns:a16="http://schemas.microsoft.com/office/drawing/2014/main" id="{D234DD6C-EFA3-6BB1-018C-1B42047A484B}"/>
              </a:ext>
            </a:extLst>
          </p:cNvPr>
          <p:cNvSpPr txBox="1"/>
          <p:nvPr/>
        </p:nvSpPr>
        <p:spPr>
          <a:xfrm>
            <a:off x="8458200" y="5972777"/>
            <a:ext cx="1435234" cy="369332"/>
          </a:xfrm>
          <a:prstGeom prst="rect">
            <a:avLst/>
          </a:prstGeom>
          <a:noFill/>
          <a:ln w="28575">
            <a:solidFill>
              <a:srgbClr val="FFC0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FFC000"/>
                </a:solidFill>
                <a:effectLst/>
                <a:uLnTx/>
                <a:uFillTx/>
                <a:latin typeface="Calibri"/>
                <a:ea typeface="+mn-ea"/>
                <a:cs typeface="+mn-cs"/>
              </a:rPr>
              <a:t>You  Receive</a:t>
            </a:r>
          </a:p>
        </p:txBody>
      </p:sp>
      <p:sp>
        <p:nvSpPr>
          <p:cNvPr id="6157" name="TextBox 6156">
            <a:extLst>
              <a:ext uri="{FF2B5EF4-FFF2-40B4-BE49-F238E27FC236}">
                <a16:creationId xmlns:a16="http://schemas.microsoft.com/office/drawing/2014/main" id="{10A9027A-1774-3817-07C1-F1201DD9E5EC}"/>
              </a:ext>
            </a:extLst>
          </p:cNvPr>
          <p:cNvSpPr txBox="1"/>
          <p:nvPr/>
        </p:nvSpPr>
        <p:spPr>
          <a:xfrm>
            <a:off x="7308863" y="3610543"/>
            <a:ext cx="1785701" cy="646331"/>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rPr>
              <a:t>$20</a:t>
            </a:r>
            <a:r>
              <a:rPr kumimoji="0" lang="en-ZA" sz="3600" b="1" i="0" u="none" strike="noStrike" kern="1200" cap="none" spc="0" normalizeH="0" noProof="0" dirty="0">
                <a:ln>
                  <a:noFill/>
                </a:ln>
                <a:solidFill>
                  <a:srgbClr val="FFFF00"/>
                </a:solidFill>
                <a:effectLst/>
                <a:uLnTx/>
                <a:uFillTx/>
                <a:latin typeface="Calibri" panose="020F0502020204030204"/>
                <a:ea typeface="+mn-ea"/>
                <a:cs typeface="+mn-cs"/>
              </a:rPr>
              <a:t> 760</a:t>
            </a:r>
            <a:endPar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158" name="Rectangle 6157">
            <a:extLst>
              <a:ext uri="{FF2B5EF4-FFF2-40B4-BE49-F238E27FC236}">
                <a16:creationId xmlns:a16="http://schemas.microsoft.com/office/drawing/2014/main" id="{3C63EE81-1CCB-9CDD-B631-5CBBA22F0710}"/>
              </a:ext>
            </a:extLst>
          </p:cNvPr>
          <p:cNvSpPr/>
          <p:nvPr/>
        </p:nvSpPr>
        <p:spPr>
          <a:xfrm>
            <a:off x="220576" y="959882"/>
            <a:ext cx="6170392"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94944"/>
                  </a:solidFill>
                  <a:prstDash val="solid"/>
                </a:ln>
                <a:solidFill>
                  <a:srgbClr val="FFC000"/>
                </a:solidFill>
                <a:effectLst>
                  <a:outerShdw dist="38100" dir="2700000" algn="tl" rotWithShape="0">
                    <a:srgbClr val="E94944"/>
                  </a:outerShdw>
                </a:effectLst>
                <a:uLnTx/>
                <a:uFillTx/>
                <a:latin typeface="Calibri"/>
                <a:ea typeface="+mn-ea"/>
                <a:cs typeface="+mn-cs"/>
              </a:rPr>
              <a:t>Enter this phase with $</a:t>
            </a:r>
            <a:r>
              <a:rPr lang="en-US" sz="4000" b="1" dirty="0">
                <a:ln w="6600">
                  <a:solidFill>
                    <a:srgbClr val="E94944"/>
                  </a:solidFill>
                  <a:prstDash val="solid"/>
                </a:ln>
                <a:solidFill>
                  <a:srgbClr val="FFC000"/>
                </a:solidFill>
                <a:effectLst>
                  <a:outerShdw dist="38100" dir="2700000" algn="tl" rotWithShape="0">
                    <a:srgbClr val="E94944"/>
                  </a:outerShdw>
                </a:effectLst>
                <a:latin typeface="Calibri"/>
              </a:rPr>
              <a:t>10</a:t>
            </a:r>
            <a:r>
              <a:rPr kumimoji="0" lang="en-US" sz="4000" b="1" i="0" u="none" strike="noStrike" kern="1200" cap="none" spc="0" normalizeH="0" baseline="0" noProof="0" dirty="0">
                <a:ln w="6600">
                  <a:solidFill>
                    <a:srgbClr val="E94944"/>
                  </a:solidFill>
                  <a:prstDash val="solid"/>
                </a:ln>
                <a:solidFill>
                  <a:srgbClr val="FFC000"/>
                </a:solidFill>
                <a:effectLst>
                  <a:outerShdw dist="38100" dir="2700000" algn="tl" rotWithShape="0">
                    <a:srgbClr val="E94944"/>
                  </a:outerShdw>
                </a:effectLst>
                <a:uLnTx/>
                <a:uFillTx/>
                <a:latin typeface="Calibri"/>
                <a:ea typeface="+mn-ea"/>
                <a:cs typeface="+mn-cs"/>
              </a:rPr>
              <a:t>00</a:t>
            </a:r>
          </a:p>
        </p:txBody>
      </p:sp>
      <p:sp>
        <p:nvSpPr>
          <p:cNvPr id="6156" name="TextBox 6155">
            <a:extLst>
              <a:ext uri="{FF2B5EF4-FFF2-40B4-BE49-F238E27FC236}">
                <a16:creationId xmlns:a16="http://schemas.microsoft.com/office/drawing/2014/main" id="{7D2ED103-CD01-AC17-C012-8BDFFA621768}"/>
              </a:ext>
            </a:extLst>
          </p:cNvPr>
          <p:cNvSpPr txBox="1"/>
          <p:nvPr/>
        </p:nvSpPr>
        <p:spPr>
          <a:xfrm>
            <a:off x="76201" y="6342109"/>
            <a:ext cx="5200915" cy="338554"/>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effectLst/>
                <a:uLnTx/>
                <a:uFillTx/>
                <a:latin typeface="Aptos" panose="02110004020202020204"/>
                <a:ea typeface="+mn-ea"/>
                <a:cs typeface="+mn-cs"/>
              </a:rPr>
              <a:t>Childcare, Education, Hunger, Orphanages &amp; Rewards</a:t>
            </a:r>
          </a:p>
        </p:txBody>
      </p:sp>
      <p:sp>
        <p:nvSpPr>
          <p:cNvPr id="6161" name="TextBox 6160">
            <a:extLst>
              <a:ext uri="{FF2B5EF4-FFF2-40B4-BE49-F238E27FC236}">
                <a16:creationId xmlns:a16="http://schemas.microsoft.com/office/drawing/2014/main" id="{CBD9EE91-808A-D7E0-B88F-92A13640BB63}"/>
              </a:ext>
            </a:extLst>
          </p:cNvPr>
          <p:cNvSpPr txBox="1"/>
          <p:nvPr/>
        </p:nvSpPr>
        <p:spPr>
          <a:xfrm>
            <a:off x="5419869" y="6324600"/>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dirty="0">
                <a:latin typeface="Calibri"/>
              </a:rPr>
              <a:t>2854</a:t>
            </a:r>
            <a:endParaRPr kumimoji="0" lang="en-ZA" sz="1800" b="1" i="0" u="none" strike="noStrike" kern="0" cap="none" spc="0" normalizeH="0" baseline="0" noProof="0" dirty="0">
              <a:ln>
                <a:noFill/>
              </a:ln>
              <a:effectLst/>
              <a:uLnTx/>
              <a:uFillTx/>
              <a:latin typeface="Calibri"/>
              <a:ea typeface="+mn-ea"/>
              <a:cs typeface="+mn-cs"/>
            </a:endParaRPr>
          </a:p>
        </p:txBody>
      </p:sp>
      <p:pic>
        <p:nvPicPr>
          <p:cNvPr id="32" name="Picture 31">
            <a:extLst>
              <a:ext uri="{FF2B5EF4-FFF2-40B4-BE49-F238E27FC236}">
                <a16:creationId xmlns:a16="http://schemas.microsoft.com/office/drawing/2014/main" id="{B8BE4307-D800-435F-DBB4-3E35FBBC7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096" y="2256331"/>
            <a:ext cx="1755628" cy="1755628"/>
          </a:xfrm>
          <a:prstGeom prst="rect">
            <a:avLst/>
          </a:prstGeom>
        </p:spPr>
      </p:pic>
      <p:sp>
        <p:nvSpPr>
          <p:cNvPr id="33" name="Oval 32">
            <a:extLst>
              <a:ext uri="{FF2B5EF4-FFF2-40B4-BE49-F238E27FC236}">
                <a16:creationId xmlns:a16="http://schemas.microsoft.com/office/drawing/2014/main" id="{D56B5DE5-1B1E-45EF-7AEF-CB365AE5EB5E}"/>
              </a:ext>
            </a:extLst>
          </p:cNvPr>
          <p:cNvSpPr/>
          <p:nvPr/>
        </p:nvSpPr>
        <p:spPr>
          <a:xfrm>
            <a:off x="76199" y="1642533"/>
            <a:ext cx="3996267" cy="3653953"/>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6" name="Picture 35" descr="A collage of people with their mouths open&#10;&#10;Description automatically generated">
            <a:extLst>
              <a:ext uri="{FF2B5EF4-FFF2-40B4-BE49-F238E27FC236}">
                <a16:creationId xmlns:a16="http://schemas.microsoft.com/office/drawing/2014/main" id="{EE364165-E2C2-AB4C-56E5-C08C3C106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48" y="2256331"/>
            <a:ext cx="2749567" cy="2345337"/>
          </a:xfrm>
          <a:prstGeom prst="rect">
            <a:avLst/>
          </a:prstGeom>
        </p:spPr>
      </p:pic>
      <p:sp>
        <p:nvSpPr>
          <p:cNvPr id="2" name="Rectangle 1">
            <a:extLst>
              <a:ext uri="{FF2B5EF4-FFF2-40B4-BE49-F238E27FC236}">
                <a16:creationId xmlns:a16="http://schemas.microsoft.com/office/drawing/2014/main" id="{5538BDCF-AB12-B6FA-1F78-217E5B1431A2}"/>
              </a:ext>
            </a:extLst>
          </p:cNvPr>
          <p:cNvSpPr/>
          <p:nvPr/>
        </p:nvSpPr>
        <p:spPr>
          <a:xfrm>
            <a:off x="2961572" y="6671"/>
            <a:ext cx="7293558" cy="861774"/>
          </a:xfrm>
          <a:prstGeom prst="rect">
            <a:avLst/>
          </a:prstGeom>
          <a:solidFill>
            <a:srgbClr val="002060"/>
          </a:solid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solidFill>
                  <a:srgbClr val="FFFF00"/>
                </a:solidFill>
                <a:effectLst/>
                <a:uLnTx/>
                <a:uFillTx/>
                <a:latin typeface="Calibri"/>
                <a:ea typeface="+mn-ea"/>
                <a:cs typeface="+mn-cs"/>
              </a:rPr>
              <a:t>HELPING HEARTS : Phase 5</a:t>
            </a:r>
          </a:p>
        </p:txBody>
      </p:sp>
      <p:sp>
        <p:nvSpPr>
          <p:cNvPr id="6145" name="TextBox 6144">
            <a:extLst>
              <a:ext uri="{FF2B5EF4-FFF2-40B4-BE49-F238E27FC236}">
                <a16:creationId xmlns:a16="http://schemas.microsoft.com/office/drawing/2014/main" id="{02535BD7-F4F1-E845-837C-EBFE4D469273}"/>
              </a:ext>
            </a:extLst>
          </p:cNvPr>
          <p:cNvSpPr txBox="1"/>
          <p:nvPr/>
        </p:nvSpPr>
        <p:spPr>
          <a:xfrm>
            <a:off x="4117086" y="3128184"/>
            <a:ext cx="2027173" cy="707886"/>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srgbClr val="FFC000"/>
                </a:solidFill>
                <a:effectLst/>
                <a:uLnTx/>
                <a:uFillTx/>
                <a:latin typeface="Calibri"/>
                <a:ea typeface="+mn-ea"/>
                <a:cs typeface="+mn-cs"/>
              </a:rPr>
              <a:t>Surrounded by 39 HH Members</a:t>
            </a:r>
          </a:p>
        </p:txBody>
      </p:sp>
      <p:cxnSp>
        <p:nvCxnSpPr>
          <p:cNvPr id="4" name="Straight Arrow Connector 3">
            <a:extLst>
              <a:ext uri="{FF2B5EF4-FFF2-40B4-BE49-F238E27FC236}">
                <a16:creationId xmlns:a16="http://schemas.microsoft.com/office/drawing/2014/main" id="{35DA1D27-8718-B982-1C38-7895104A5AC9}"/>
              </a:ext>
            </a:extLst>
          </p:cNvPr>
          <p:cNvCxnSpPr>
            <a:cxnSpLocks/>
          </p:cNvCxnSpPr>
          <p:nvPr/>
        </p:nvCxnSpPr>
        <p:spPr>
          <a:xfrm flipV="1">
            <a:off x="6144259" y="2594496"/>
            <a:ext cx="1047210" cy="5336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 name="Straight Arrow Connector 4">
            <a:extLst>
              <a:ext uri="{FF2B5EF4-FFF2-40B4-BE49-F238E27FC236}">
                <a16:creationId xmlns:a16="http://schemas.microsoft.com/office/drawing/2014/main" id="{B4FE0B5D-6A5F-DFBD-177D-FFF608ACC958}"/>
              </a:ext>
            </a:extLst>
          </p:cNvPr>
          <p:cNvCxnSpPr>
            <a:cxnSpLocks/>
          </p:cNvCxnSpPr>
          <p:nvPr/>
        </p:nvCxnSpPr>
        <p:spPr>
          <a:xfrm>
            <a:off x="8190271" y="2979174"/>
            <a:ext cx="0" cy="44982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2308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71E961D-F1F3-2513-1F21-638A7CBF2048}"/>
              </a:ext>
            </a:extLst>
          </p:cNvPr>
          <p:cNvSpPr txBox="1"/>
          <p:nvPr/>
        </p:nvSpPr>
        <p:spPr>
          <a:xfrm>
            <a:off x="7277758" y="2189148"/>
            <a:ext cx="1816806" cy="646331"/>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Donation to you in this Phase</a:t>
            </a:r>
          </a:p>
        </p:txBody>
      </p:sp>
      <p:sp>
        <p:nvSpPr>
          <p:cNvPr id="6148" name="TextBox 6147">
            <a:extLst>
              <a:ext uri="{FF2B5EF4-FFF2-40B4-BE49-F238E27FC236}">
                <a16:creationId xmlns:a16="http://schemas.microsoft.com/office/drawing/2014/main" id="{5FC31CE8-FA6F-3408-6683-E32016A1CD00}"/>
              </a:ext>
            </a:extLst>
          </p:cNvPr>
          <p:cNvSpPr txBox="1"/>
          <p:nvPr/>
        </p:nvSpPr>
        <p:spPr>
          <a:xfrm>
            <a:off x="76199" y="4844108"/>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Subtraction for Phase </a:t>
            </a:r>
            <a:r>
              <a:rPr lang="en-ZA" b="1" kern="0" dirty="0">
                <a:latin typeface="Calibri"/>
              </a:rPr>
              <a:t>2</a:t>
            </a:r>
            <a:endParaRPr kumimoji="0" lang="en-ZA" sz="1800" b="1" i="0" u="none" strike="noStrike" kern="0" cap="none" spc="0" normalizeH="0" baseline="0" noProof="0" dirty="0">
              <a:ln>
                <a:noFill/>
              </a:ln>
              <a:effectLst/>
              <a:uLnTx/>
              <a:uFillTx/>
              <a:latin typeface="Calibri"/>
              <a:ea typeface="+mn-ea"/>
              <a:cs typeface="+mn-cs"/>
            </a:endParaRPr>
          </a:p>
        </p:txBody>
      </p:sp>
      <p:sp>
        <p:nvSpPr>
          <p:cNvPr id="6149" name="TextBox 6148">
            <a:extLst>
              <a:ext uri="{FF2B5EF4-FFF2-40B4-BE49-F238E27FC236}">
                <a16:creationId xmlns:a16="http://schemas.microsoft.com/office/drawing/2014/main" id="{F89FF1AA-1B0A-9A9E-E509-EFCED18EF68F}"/>
              </a:ext>
            </a:extLst>
          </p:cNvPr>
          <p:cNvSpPr txBox="1"/>
          <p:nvPr/>
        </p:nvSpPr>
        <p:spPr>
          <a:xfrm>
            <a:off x="5419868" y="4835978"/>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$240</a:t>
            </a:r>
            <a:r>
              <a:rPr lang="en-ZA" b="1" kern="0" noProof="0" dirty="0">
                <a:latin typeface="Calibri"/>
              </a:rPr>
              <a:t>0</a:t>
            </a:r>
            <a:endParaRPr kumimoji="0" lang="en-ZA" sz="1800" b="1" i="0" u="none" strike="noStrike" kern="0" cap="none" spc="0" normalizeH="0" baseline="0" noProof="0" dirty="0">
              <a:ln>
                <a:noFill/>
              </a:ln>
              <a:effectLst/>
              <a:uLnTx/>
              <a:uFillTx/>
              <a:latin typeface="Calibri"/>
              <a:ea typeface="+mn-ea"/>
              <a:cs typeface="+mn-cs"/>
            </a:endParaRPr>
          </a:p>
        </p:txBody>
      </p:sp>
      <p:sp>
        <p:nvSpPr>
          <p:cNvPr id="6152" name="TextBox 6151">
            <a:extLst>
              <a:ext uri="{FF2B5EF4-FFF2-40B4-BE49-F238E27FC236}">
                <a16:creationId xmlns:a16="http://schemas.microsoft.com/office/drawing/2014/main" id="{9EB82F1D-A5D1-2805-787A-E5B756B221EA}"/>
              </a:ext>
            </a:extLst>
          </p:cNvPr>
          <p:cNvSpPr txBox="1"/>
          <p:nvPr/>
        </p:nvSpPr>
        <p:spPr>
          <a:xfrm>
            <a:off x="76199" y="5355149"/>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Distribution Fund (Free positions &amp; Project X)</a:t>
            </a:r>
          </a:p>
        </p:txBody>
      </p:sp>
      <p:sp>
        <p:nvSpPr>
          <p:cNvPr id="6153" name="TextBox 6152">
            <a:extLst>
              <a:ext uri="{FF2B5EF4-FFF2-40B4-BE49-F238E27FC236}">
                <a16:creationId xmlns:a16="http://schemas.microsoft.com/office/drawing/2014/main" id="{035A08DF-241D-3AB2-BA0B-F249C924CD46}"/>
              </a:ext>
            </a:extLst>
          </p:cNvPr>
          <p:cNvSpPr txBox="1"/>
          <p:nvPr/>
        </p:nvSpPr>
        <p:spPr>
          <a:xfrm>
            <a:off x="5419868" y="5353912"/>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noProof="0" dirty="0">
                <a:latin typeface="Calibri"/>
              </a:rPr>
              <a:t>30</a:t>
            </a:r>
            <a:r>
              <a:rPr lang="en-ZA" b="1" kern="0" dirty="0">
                <a:latin typeface="Calibri"/>
              </a:rPr>
              <a:t>0</a:t>
            </a:r>
            <a:endParaRPr kumimoji="0" lang="en-ZA" sz="1800" b="1" i="0" u="none" strike="noStrike" kern="0" cap="none" spc="0" normalizeH="0" baseline="0" noProof="0" dirty="0">
              <a:ln>
                <a:noFill/>
              </a:ln>
              <a:effectLst/>
              <a:uLnTx/>
              <a:uFillTx/>
              <a:latin typeface="Calibri"/>
              <a:ea typeface="+mn-ea"/>
              <a:cs typeface="+mn-cs"/>
            </a:endParaRPr>
          </a:p>
        </p:txBody>
      </p:sp>
      <p:sp>
        <p:nvSpPr>
          <p:cNvPr id="6154" name="TextBox 6153">
            <a:extLst>
              <a:ext uri="{FF2B5EF4-FFF2-40B4-BE49-F238E27FC236}">
                <a16:creationId xmlns:a16="http://schemas.microsoft.com/office/drawing/2014/main" id="{9A93A49D-8C02-0B4A-6008-7B719CA8B874}"/>
              </a:ext>
            </a:extLst>
          </p:cNvPr>
          <p:cNvSpPr txBox="1"/>
          <p:nvPr/>
        </p:nvSpPr>
        <p:spPr>
          <a:xfrm>
            <a:off x="10000771" y="5807239"/>
            <a:ext cx="1828800" cy="646331"/>
          </a:xfrm>
          <a:prstGeom prst="rect">
            <a:avLst/>
          </a:prstGeom>
          <a:noFill/>
          <a:ln w="28575">
            <a:solidFill>
              <a:srgbClr val="00B0F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0" cap="none" spc="0" normalizeH="0" baseline="0" noProof="0" dirty="0">
                <a:ln>
                  <a:noFill/>
                </a:ln>
                <a:solidFill>
                  <a:srgbClr val="FFC000"/>
                </a:solidFill>
                <a:effectLst/>
                <a:uLnTx/>
                <a:uFillTx/>
                <a:latin typeface="Calibri"/>
                <a:ea typeface="+mn-ea"/>
                <a:cs typeface="+mn-cs"/>
              </a:rPr>
              <a:t>$ </a:t>
            </a:r>
            <a:r>
              <a:rPr lang="en-ZA" sz="3600" b="1" kern="0" dirty="0">
                <a:solidFill>
                  <a:srgbClr val="FFC000"/>
                </a:solidFill>
                <a:latin typeface="Calibri"/>
              </a:rPr>
              <a:t>1 670</a:t>
            </a:r>
            <a:endParaRPr kumimoji="0" lang="en-ZA" sz="3600" b="1" i="0" u="none" strike="noStrike" kern="0" cap="none" spc="0" normalizeH="0" baseline="0" noProof="0" dirty="0">
              <a:ln>
                <a:noFill/>
              </a:ln>
              <a:solidFill>
                <a:srgbClr val="FFC000"/>
              </a:solidFill>
              <a:effectLst/>
              <a:uLnTx/>
              <a:uFillTx/>
              <a:latin typeface="Calibri"/>
              <a:ea typeface="+mn-ea"/>
              <a:cs typeface="+mn-cs"/>
            </a:endParaRPr>
          </a:p>
        </p:txBody>
      </p:sp>
      <p:sp>
        <p:nvSpPr>
          <p:cNvPr id="6155" name="TextBox 6154">
            <a:extLst>
              <a:ext uri="{FF2B5EF4-FFF2-40B4-BE49-F238E27FC236}">
                <a16:creationId xmlns:a16="http://schemas.microsoft.com/office/drawing/2014/main" id="{D234DD6C-EFA3-6BB1-018C-1B42047A484B}"/>
              </a:ext>
            </a:extLst>
          </p:cNvPr>
          <p:cNvSpPr txBox="1"/>
          <p:nvPr/>
        </p:nvSpPr>
        <p:spPr>
          <a:xfrm>
            <a:off x="8458200" y="5972777"/>
            <a:ext cx="1435234" cy="369332"/>
          </a:xfrm>
          <a:prstGeom prst="rect">
            <a:avLst/>
          </a:prstGeom>
          <a:noFill/>
          <a:ln w="28575">
            <a:solidFill>
              <a:srgbClr val="FFC0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FFC000"/>
                </a:solidFill>
                <a:effectLst/>
                <a:uLnTx/>
                <a:uFillTx/>
                <a:latin typeface="Calibri"/>
                <a:ea typeface="+mn-ea"/>
                <a:cs typeface="+mn-cs"/>
              </a:rPr>
              <a:t>You  Receive</a:t>
            </a:r>
          </a:p>
        </p:txBody>
      </p:sp>
      <p:sp>
        <p:nvSpPr>
          <p:cNvPr id="6157" name="TextBox 6156">
            <a:extLst>
              <a:ext uri="{FF2B5EF4-FFF2-40B4-BE49-F238E27FC236}">
                <a16:creationId xmlns:a16="http://schemas.microsoft.com/office/drawing/2014/main" id="{10A9027A-1774-3817-07C1-F1201DD9E5EC}"/>
              </a:ext>
            </a:extLst>
          </p:cNvPr>
          <p:cNvSpPr txBox="1"/>
          <p:nvPr/>
        </p:nvSpPr>
        <p:spPr>
          <a:xfrm>
            <a:off x="7308863" y="3610543"/>
            <a:ext cx="1785701" cy="646331"/>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lang="en-ZA" sz="3600" b="1" noProof="0" dirty="0">
                <a:solidFill>
                  <a:srgbClr val="FFFF00"/>
                </a:solidFill>
                <a:latin typeface="Calibri" panose="020F0502020204030204"/>
              </a:rPr>
              <a:t>3 060</a:t>
            </a:r>
            <a:endPar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158" name="Rectangle 6157">
            <a:extLst>
              <a:ext uri="{FF2B5EF4-FFF2-40B4-BE49-F238E27FC236}">
                <a16:creationId xmlns:a16="http://schemas.microsoft.com/office/drawing/2014/main" id="{3C63EE81-1CCB-9CDD-B631-5CBBA22F0710}"/>
              </a:ext>
            </a:extLst>
          </p:cNvPr>
          <p:cNvSpPr/>
          <p:nvPr/>
        </p:nvSpPr>
        <p:spPr>
          <a:xfrm>
            <a:off x="220576" y="959882"/>
            <a:ext cx="5875424"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94944"/>
                  </a:solidFill>
                  <a:prstDash val="solid"/>
                </a:ln>
                <a:solidFill>
                  <a:srgbClr val="FFC000"/>
                </a:solidFill>
                <a:effectLst>
                  <a:outerShdw dist="38100" dir="2700000" algn="tl" rotWithShape="0">
                    <a:srgbClr val="E94944"/>
                  </a:outerShdw>
                </a:effectLst>
                <a:uLnTx/>
                <a:uFillTx/>
                <a:latin typeface="Calibri"/>
                <a:ea typeface="+mn-ea"/>
                <a:cs typeface="+mn-cs"/>
              </a:rPr>
              <a:t>Enter this phase with $250</a:t>
            </a:r>
          </a:p>
        </p:txBody>
      </p:sp>
      <p:sp>
        <p:nvSpPr>
          <p:cNvPr id="6156" name="TextBox 6155">
            <a:extLst>
              <a:ext uri="{FF2B5EF4-FFF2-40B4-BE49-F238E27FC236}">
                <a16:creationId xmlns:a16="http://schemas.microsoft.com/office/drawing/2014/main" id="{7D2ED103-CD01-AC17-C012-8BDFFA621768}"/>
              </a:ext>
            </a:extLst>
          </p:cNvPr>
          <p:cNvSpPr txBox="1"/>
          <p:nvPr/>
        </p:nvSpPr>
        <p:spPr>
          <a:xfrm>
            <a:off x="76201" y="6342109"/>
            <a:ext cx="5200915" cy="338554"/>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effectLst/>
                <a:uLnTx/>
                <a:uFillTx/>
                <a:latin typeface="Aptos" panose="02110004020202020204"/>
                <a:ea typeface="+mn-ea"/>
                <a:cs typeface="+mn-cs"/>
              </a:rPr>
              <a:t>Childcare, Education, Hunger, Orphanages &amp; Rewards</a:t>
            </a:r>
          </a:p>
        </p:txBody>
      </p:sp>
      <p:sp>
        <p:nvSpPr>
          <p:cNvPr id="6161" name="TextBox 6160">
            <a:extLst>
              <a:ext uri="{FF2B5EF4-FFF2-40B4-BE49-F238E27FC236}">
                <a16:creationId xmlns:a16="http://schemas.microsoft.com/office/drawing/2014/main" id="{CBD9EE91-808A-D7E0-B88F-92A13640BB63}"/>
              </a:ext>
            </a:extLst>
          </p:cNvPr>
          <p:cNvSpPr txBox="1"/>
          <p:nvPr/>
        </p:nvSpPr>
        <p:spPr>
          <a:xfrm>
            <a:off x="5419869" y="6324600"/>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noProof="0" dirty="0">
                <a:latin typeface="Calibri"/>
              </a:rPr>
              <a:t>860</a:t>
            </a:r>
            <a:endParaRPr kumimoji="0" lang="en-ZA" sz="1800" b="1" i="0" u="none" strike="noStrike" kern="0" cap="none" spc="0" normalizeH="0" baseline="0" noProof="0" dirty="0">
              <a:ln>
                <a:noFill/>
              </a:ln>
              <a:effectLst/>
              <a:uLnTx/>
              <a:uFillTx/>
              <a:latin typeface="Calibri"/>
              <a:ea typeface="+mn-ea"/>
              <a:cs typeface="+mn-cs"/>
            </a:endParaRPr>
          </a:p>
        </p:txBody>
      </p:sp>
      <p:pic>
        <p:nvPicPr>
          <p:cNvPr id="32" name="Picture 31">
            <a:extLst>
              <a:ext uri="{FF2B5EF4-FFF2-40B4-BE49-F238E27FC236}">
                <a16:creationId xmlns:a16="http://schemas.microsoft.com/office/drawing/2014/main" id="{B8BE4307-D800-435F-DBB4-3E35FBBC7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096" y="2256331"/>
            <a:ext cx="1755628" cy="1755628"/>
          </a:xfrm>
          <a:prstGeom prst="rect">
            <a:avLst/>
          </a:prstGeom>
        </p:spPr>
      </p:pic>
      <p:sp>
        <p:nvSpPr>
          <p:cNvPr id="33" name="Oval 32">
            <a:extLst>
              <a:ext uri="{FF2B5EF4-FFF2-40B4-BE49-F238E27FC236}">
                <a16:creationId xmlns:a16="http://schemas.microsoft.com/office/drawing/2014/main" id="{D56B5DE5-1B1E-45EF-7AEF-CB365AE5EB5E}"/>
              </a:ext>
            </a:extLst>
          </p:cNvPr>
          <p:cNvSpPr/>
          <p:nvPr/>
        </p:nvSpPr>
        <p:spPr>
          <a:xfrm>
            <a:off x="76199" y="1642533"/>
            <a:ext cx="3436433" cy="295327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6" name="Picture 35" descr="A collage of people with their mouths open&#10;&#10;Description automatically generated">
            <a:extLst>
              <a:ext uri="{FF2B5EF4-FFF2-40B4-BE49-F238E27FC236}">
                <a16:creationId xmlns:a16="http://schemas.microsoft.com/office/drawing/2014/main" id="{EE364165-E2C2-AB4C-56E5-C08C3C106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48" y="2256332"/>
            <a:ext cx="2092813" cy="1785136"/>
          </a:xfrm>
          <a:prstGeom prst="rect">
            <a:avLst/>
          </a:prstGeom>
        </p:spPr>
      </p:pic>
      <p:sp>
        <p:nvSpPr>
          <p:cNvPr id="2" name="Rectangle 1">
            <a:extLst>
              <a:ext uri="{FF2B5EF4-FFF2-40B4-BE49-F238E27FC236}">
                <a16:creationId xmlns:a16="http://schemas.microsoft.com/office/drawing/2014/main" id="{5538BDCF-AB12-B6FA-1F78-217E5B1431A2}"/>
              </a:ext>
            </a:extLst>
          </p:cNvPr>
          <p:cNvSpPr/>
          <p:nvPr/>
        </p:nvSpPr>
        <p:spPr>
          <a:xfrm>
            <a:off x="2961572" y="6671"/>
            <a:ext cx="7293558" cy="861774"/>
          </a:xfrm>
          <a:prstGeom prst="rect">
            <a:avLst/>
          </a:prstGeom>
          <a:solidFill>
            <a:srgbClr val="002060"/>
          </a:solid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solidFill>
                  <a:srgbClr val="FFFF00"/>
                </a:solidFill>
                <a:effectLst/>
                <a:uLnTx/>
                <a:uFillTx/>
                <a:latin typeface="Calibri"/>
                <a:ea typeface="+mn-ea"/>
                <a:cs typeface="+mn-cs"/>
              </a:rPr>
              <a:t>WEALTH CREATOR: Phase 1</a:t>
            </a:r>
          </a:p>
        </p:txBody>
      </p:sp>
      <p:sp>
        <p:nvSpPr>
          <p:cNvPr id="6145" name="TextBox 6144">
            <a:extLst>
              <a:ext uri="{FF2B5EF4-FFF2-40B4-BE49-F238E27FC236}">
                <a16:creationId xmlns:a16="http://schemas.microsoft.com/office/drawing/2014/main" id="{02535BD7-F4F1-E845-837C-EBFE4D469273}"/>
              </a:ext>
            </a:extLst>
          </p:cNvPr>
          <p:cNvSpPr txBox="1"/>
          <p:nvPr/>
        </p:nvSpPr>
        <p:spPr>
          <a:xfrm>
            <a:off x="4117086" y="3128184"/>
            <a:ext cx="2027173" cy="707886"/>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srgbClr val="FFC000"/>
                </a:solidFill>
                <a:effectLst/>
                <a:uLnTx/>
                <a:uFillTx/>
                <a:latin typeface="Calibri"/>
                <a:ea typeface="+mn-ea"/>
                <a:cs typeface="+mn-cs"/>
              </a:rPr>
              <a:t>Surrounded by 39 HH Members</a:t>
            </a:r>
          </a:p>
        </p:txBody>
      </p:sp>
      <p:cxnSp>
        <p:nvCxnSpPr>
          <p:cNvPr id="4" name="Straight Arrow Connector 3">
            <a:extLst>
              <a:ext uri="{FF2B5EF4-FFF2-40B4-BE49-F238E27FC236}">
                <a16:creationId xmlns:a16="http://schemas.microsoft.com/office/drawing/2014/main" id="{35DA1D27-8718-B982-1C38-7895104A5AC9}"/>
              </a:ext>
            </a:extLst>
          </p:cNvPr>
          <p:cNvCxnSpPr>
            <a:cxnSpLocks/>
          </p:cNvCxnSpPr>
          <p:nvPr/>
        </p:nvCxnSpPr>
        <p:spPr>
          <a:xfrm flipV="1">
            <a:off x="6144259" y="2594496"/>
            <a:ext cx="1047210" cy="5336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 name="Straight Arrow Connector 4">
            <a:extLst>
              <a:ext uri="{FF2B5EF4-FFF2-40B4-BE49-F238E27FC236}">
                <a16:creationId xmlns:a16="http://schemas.microsoft.com/office/drawing/2014/main" id="{B4FE0B5D-6A5F-DFBD-177D-FFF608ACC958}"/>
              </a:ext>
            </a:extLst>
          </p:cNvPr>
          <p:cNvCxnSpPr>
            <a:cxnSpLocks/>
          </p:cNvCxnSpPr>
          <p:nvPr/>
        </p:nvCxnSpPr>
        <p:spPr>
          <a:xfrm>
            <a:off x="8190271" y="2969342"/>
            <a:ext cx="0" cy="45965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2D364822-D0F3-EF61-D6E9-D67CD4D34042}"/>
              </a:ext>
            </a:extLst>
          </p:cNvPr>
          <p:cNvSpPr txBox="1"/>
          <p:nvPr/>
        </p:nvSpPr>
        <p:spPr>
          <a:xfrm>
            <a:off x="76199" y="5852146"/>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Medical (TBA)</a:t>
            </a:r>
          </a:p>
        </p:txBody>
      </p:sp>
      <p:sp>
        <p:nvSpPr>
          <p:cNvPr id="6" name="TextBox 5">
            <a:extLst>
              <a:ext uri="{FF2B5EF4-FFF2-40B4-BE49-F238E27FC236}">
                <a16:creationId xmlns:a16="http://schemas.microsoft.com/office/drawing/2014/main" id="{93E52CCD-DF7B-E1C1-6E3C-447EFCAE031A}"/>
              </a:ext>
            </a:extLst>
          </p:cNvPr>
          <p:cNvSpPr txBox="1"/>
          <p:nvPr/>
        </p:nvSpPr>
        <p:spPr>
          <a:xfrm>
            <a:off x="5412846" y="5852146"/>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noProof="0" dirty="0">
                <a:latin typeface="Calibri"/>
              </a:rPr>
              <a:t>50</a:t>
            </a:r>
            <a:r>
              <a:rPr lang="en-ZA" b="1" kern="0" dirty="0">
                <a:latin typeface="Calibri"/>
              </a:rPr>
              <a:t>0</a:t>
            </a:r>
            <a:endParaRPr kumimoji="0" lang="en-ZA" sz="1800" b="1" i="0" u="none" strike="noStrike" kern="0" cap="none" spc="0" normalizeH="0" baseline="0" noProof="0" dirty="0">
              <a:ln>
                <a:noFill/>
              </a:ln>
              <a:effectLst/>
              <a:uLnTx/>
              <a:uFillTx/>
              <a:latin typeface="Calibri"/>
              <a:ea typeface="+mn-ea"/>
              <a:cs typeface="+mn-cs"/>
            </a:endParaRPr>
          </a:p>
        </p:txBody>
      </p:sp>
      <p:sp>
        <p:nvSpPr>
          <p:cNvPr id="7" name="Rectangle 6">
            <a:extLst>
              <a:ext uri="{FF2B5EF4-FFF2-40B4-BE49-F238E27FC236}">
                <a16:creationId xmlns:a16="http://schemas.microsoft.com/office/drawing/2014/main" id="{B0B4E456-B859-419C-AF07-C45C75237EDA}"/>
              </a:ext>
            </a:extLst>
          </p:cNvPr>
          <p:cNvSpPr/>
          <p:nvPr/>
        </p:nvSpPr>
        <p:spPr>
          <a:xfrm>
            <a:off x="5954147" y="1181110"/>
            <a:ext cx="5875424"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E94944"/>
                  </a:solidFill>
                  <a:prstDash val="solid"/>
                </a:ln>
                <a:solidFill>
                  <a:srgbClr val="FFC000"/>
                </a:solidFill>
                <a:effectLst>
                  <a:outerShdw dist="38100" dir="2700000" algn="tl" rotWithShape="0">
                    <a:srgbClr val="E94944"/>
                  </a:outerShdw>
                </a:effectLst>
                <a:uLnTx/>
                <a:uFillTx/>
                <a:latin typeface="Calibri"/>
                <a:ea typeface="+mn-ea"/>
                <a:cs typeface="+mn-cs"/>
              </a:rPr>
              <a:t>This position created from income in HH Phase 3</a:t>
            </a:r>
          </a:p>
        </p:txBody>
      </p:sp>
    </p:spTree>
    <p:extLst>
      <p:ext uri="{BB962C8B-B14F-4D97-AF65-F5344CB8AC3E}">
        <p14:creationId xmlns:p14="http://schemas.microsoft.com/office/powerpoint/2010/main" val="285492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1500"/>
                                        <p:tgtEl>
                                          <p:spTgt spid="33"/>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1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5"/>
                                        </p:tgtEl>
                                        <p:attrNameLst>
                                          <p:attrName>style.visibility</p:attrName>
                                        </p:attrNameLst>
                                      </p:cBhvr>
                                      <p:to>
                                        <p:strVal val="visible"/>
                                      </p:to>
                                    </p:set>
                                    <p:animEffect transition="in" filter="fade">
                                      <p:cBhvr>
                                        <p:cTn id="13" dur="1500"/>
                                        <p:tgtEl>
                                          <p:spTgt spid="61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57"/>
                                        </p:tgtEl>
                                        <p:attrNameLst>
                                          <p:attrName>style.visibility</p:attrName>
                                        </p:attrNameLst>
                                      </p:cBhvr>
                                      <p:to>
                                        <p:strVal val="visible"/>
                                      </p:to>
                                    </p:set>
                                    <p:animEffect transition="in" filter="fade">
                                      <p:cBhvr>
                                        <p:cTn id="21" dur="1000"/>
                                        <p:tgtEl>
                                          <p:spTgt spid="615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fade">
                                      <p:cBhvr>
                                        <p:cTn id="26" dur="500"/>
                                        <p:tgtEl>
                                          <p:spTgt spid="61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49"/>
                                        </p:tgtEl>
                                        <p:attrNameLst>
                                          <p:attrName>style.visibility</p:attrName>
                                        </p:attrNameLst>
                                      </p:cBhvr>
                                      <p:to>
                                        <p:strVal val="visible"/>
                                      </p:to>
                                    </p:set>
                                    <p:animEffect transition="in" filter="fade">
                                      <p:cBhvr>
                                        <p:cTn id="29" dur="500"/>
                                        <p:tgtEl>
                                          <p:spTgt spid="61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52"/>
                                        </p:tgtEl>
                                        <p:attrNameLst>
                                          <p:attrName>style.visibility</p:attrName>
                                        </p:attrNameLst>
                                      </p:cBhvr>
                                      <p:to>
                                        <p:strVal val="visible"/>
                                      </p:to>
                                    </p:set>
                                    <p:animEffect transition="in" filter="fade">
                                      <p:cBhvr>
                                        <p:cTn id="34" dur="500"/>
                                        <p:tgtEl>
                                          <p:spTgt spid="61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53"/>
                                        </p:tgtEl>
                                        <p:attrNameLst>
                                          <p:attrName>style.visibility</p:attrName>
                                        </p:attrNameLst>
                                      </p:cBhvr>
                                      <p:to>
                                        <p:strVal val="visible"/>
                                      </p:to>
                                    </p:set>
                                    <p:animEffect transition="in" filter="fade">
                                      <p:cBhvr>
                                        <p:cTn id="37" dur="500"/>
                                        <p:tgtEl>
                                          <p:spTgt spid="61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56"/>
                                        </p:tgtEl>
                                        <p:attrNameLst>
                                          <p:attrName>style.visibility</p:attrName>
                                        </p:attrNameLst>
                                      </p:cBhvr>
                                      <p:to>
                                        <p:strVal val="visible"/>
                                      </p:to>
                                    </p:set>
                                    <p:animEffect transition="in" filter="fade">
                                      <p:cBhvr>
                                        <p:cTn id="42" dur="500"/>
                                        <p:tgtEl>
                                          <p:spTgt spid="61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61"/>
                                        </p:tgtEl>
                                        <p:attrNameLst>
                                          <p:attrName>style.visibility</p:attrName>
                                        </p:attrNameLst>
                                      </p:cBhvr>
                                      <p:to>
                                        <p:strVal val="visible"/>
                                      </p:to>
                                    </p:set>
                                    <p:animEffect transition="in" filter="fade">
                                      <p:cBhvr>
                                        <p:cTn id="45" dur="500"/>
                                        <p:tgtEl>
                                          <p:spTgt spid="616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155"/>
                                        </p:tgtEl>
                                        <p:attrNameLst>
                                          <p:attrName>style.visibility</p:attrName>
                                        </p:attrNameLst>
                                      </p:cBhvr>
                                      <p:to>
                                        <p:strVal val="visible"/>
                                      </p:to>
                                    </p:set>
                                    <p:animEffect transition="in" filter="fade">
                                      <p:cBhvr>
                                        <p:cTn id="50" dur="500"/>
                                        <p:tgtEl>
                                          <p:spTgt spid="61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154"/>
                                        </p:tgtEl>
                                        <p:attrNameLst>
                                          <p:attrName>style.visibility</p:attrName>
                                        </p:attrNameLst>
                                      </p:cBhvr>
                                      <p:to>
                                        <p:strVal val="visible"/>
                                      </p:to>
                                    </p:set>
                                    <p:animEffect transition="in" filter="fade">
                                      <p:cBhvr>
                                        <p:cTn id="53" dur="500"/>
                                        <p:tgtEl>
                                          <p:spTgt spid="615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148" grpId="0" animBg="1"/>
      <p:bldP spid="6149" grpId="0" animBg="1"/>
      <p:bldP spid="6152" grpId="0" animBg="1"/>
      <p:bldP spid="6153" grpId="0" animBg="1"/>
      <p:bldP spid="6154" grpId="0" animBg="1"/>
      <p:bldP spid="6155" grpId="0" animBg="1"/>
      <p:bldP spid="6157" grpId="0" animBg="1"/>
      <p:bldP spid="6156" grpId="0" animBg="1"/>
      <p:bldP spid="6161" grpId="0" animBg="1"/>
      <p:bldP spid="33" grpId="0" animBg="1"/>
      <p:bldP spid="6145" grpId="0" animBg="1"/>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71E961D-F1F3-2513-1F21-638A7CBF2048}"/>
              </a:ext>
            </a:extLst>
          </p:cNvPr>
          <p:cNvSpPr txBox="1"/>
          <p:nvPr/>
        </p:nvSpPr>
        <p:spPr>
          <a:xfrm>
            <a:off x="7277758" y="2189148"/>
            <a:ext cx="1816806" cy="646331"/>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Donation to you in this Phase</a:t>
            </a:r>
          </a:p>
        </p:txBody>
      </p:sp>
      <p:sp>
        <p:nvSpPr>
          <p:cNvPr id="6148" name="TextBox 6147">
            <a:extLst>
              <a:ext uri="{FF2B5EF4-FFF2-40B4-BE49-F238E27FC236}">
                <a16:creationId xmlns:a16="http://schemas.microsoft.com/office/drawing/2014/main" id="{5FC31CE8-FA6F-3408-6683-E32016A1CD00}"/>
              </a:ext>
            </a:extLst>
          </p:cNvPr>
          <p:cNvSpPr txBox="1"/>
          <p:nvPr/>
        </p:nvSpPr>
        <p:spPr>
          <a:xfrm>
            <a:off x="76198" y="5278463"/>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Subtraction for Phase </a:t>
            </a:r>
            <a:r>
              <a:rPr lang="en-ZA" b="1" kern="0" noProof="0" dirty="0">
                <a:latin typeface="Calibri"/>
              </a:rPr>
              <a:t>3</a:t>
            </a:r>
            <a:endParaRPr kumimoji="0" lang="en-ZA" sz="1800" b="1" i="0" u="none" strike="noStrike" kern="0" cap="none" spc="0" normalizeH="0" baseline="0" noProof="0" dirty="0">
              <a:ln>
                <a:noFill/>
              </a:ln>
              <a:effectLst/>
              <a:uLnTx/>
              <a:uFillTx/>
              <a:latin typeface="Calibri"/>
              <a:ea typeface="+mn-ea"/>
              <a:cs typeface="+mn-cs"/>
            </a:endParaRPr>
          </a:p>
        </p:txBody>
      </p:sp>
      <p:sp>
        <p:nvSpPr>
          <p:cNvPr id="6149" name="TextBox 6148">
            <a:extLst>
              <a:ext uri="{FF2B5EF4-FFF2-40B4-BE49-F238E27FC236}">
                <a16:creationId xmlns:a16="http://schemas.microsoft.com/office/drawing/2014/main" id="{F89FF1AA-1B0A-9A9E-E509-EFCED18EF68F}"/>
              </a:ext>
            </a:extLst>
          </p:cNvPr>
          <p:cNvSpPr txBox="1"/>
          <p:nvPr/>
        </p:nvSpPr>
        <p:spPr>
          <a:xfrm>
            <a:off x="5419868" y="5281299"/>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dirty="0">
                <a:latin typeface="Calibri"/>
              </a:rPr>
              <a:t>5000</a:t>
            </a:r>
            <a:endParaRPr kumimoji="0" lang="en-ZA" sz="1800" b="1" i="0" u="none" strike="noStrike" kern="0" cap="none" spc="0" normalizeH="0" baseline="0" noProof="0" dirty="0">
              <a:ln>
                <a:noFill/>
              </a:ln>
              <a:effectLst/>
              <a:uLnTx/>
              <a:uFillTx/>
              <a:latin typeface="Calibri"/>
              <a:ea typeface="+mn-ea"/>
              <a:cs typeface="+mn-cs"/>
            </a:endParaRPr>
          </a:p>
        </p:txBody>
      </p:sp>
      <p:sp>
        <p:nvSpPr>
          <p:cNvPr id="6152" name="TextBox 6151">
            <a:extLst>
              <a:ext uri="{FF2B5EF4-FFF2-40B4-BE49-F238E27FC236}">
                <a16:creationId xmlns:a16="http://schemas.microsoft.com/office/drawing/2014/main" id="{9EB82F1D-A5D1-2805-787A-E5B756B221EA}"/>
              </a:ext>
            </a:extLst>
          </p:cNvPr>
          <p:cNvSpPr txBox="1"/>
          <p:nvPr/>
        </p:nvSpPr>
        <p:spPr>
          <a:xfrm>
            <a:off x="76198" y="5808109"/>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Distribution Fund (Free positions &amp; Project X)</a:t>
            </a:r>
          </a:p>
        </p:txBody>
      </p:sp>
      <p:sp>
        <p:nvSpPr>
          <p:cNvPr id="6153" name="TextBox 6152">
            <a:extLst>
              <a:ext uri="{FF2B5EF4-FFF2-40B4-BE49-F238E27FC236}">
                <a16:creationId xmlns:a16="http://schemas.microsoft.com/office/drawing/2014/main" id="{035A08DF-241D-3AB2-BA0B-F249C924CD46}"/>
              </a:ext>
            </a:extLst>
          </p:cNvPr>
          <p:cNvSpPr txBox="1"/>
          <p:nvPr/>
        </p:nvSpPr>
        <p:spPr>
          <a:xfrm>
            <a:off x="5419868" y="5788111"/>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$ 8000</a:t>
            </a:r>
          </a:p>
        </p:txBody>
      </p:sp>
      <p:sp>
        <p:nvSpPr>
          <p:cNvPr id="6154" name="TextBox 6153">
            <a:extLst>
              <a:ext uri="{FF2B5EF4-FFF2-40B4-BE49-F238E27FC236}">
                <a16:creationId xmlns:a16="http://schemas.microsoft.com/office/drawing/2014/main" id="{9A93A49D-8C02-0B4A-6008-7B719CA8B874}"/>
              </a:ext>
            </a:extLst>
          </p:cNvPr>
          <p:cNvSpPr txBox="1"/>
          <p:nvPr/>
        </p:nvSpPr>
        <p:spPr>
          <a:xfrm>
            <a:off x="10000770" y="5807239"/>
            <a:ext cx="1945423" cy="646331"/>
          </a:xfrm>
          <a:prstGeom prst="rect">
            <a:avLst/>
          </a:prstGeom>
          <a:noFill/>
          <a:ln w="28575">
            <a:solidFill>
              <a:srgbClr val="00B0F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0" cap="none" spc="0" normalizeH="0" baseline="0" noProof="0" dirty="0">
                <a:ln>
                  <a:noFill/>
                </a:ln>
                <a:solidFill>
                  <a:srgbClr val="FFC000"/>
                </a:solidFill>
                <a:effectLst/>
                <a:uLnTx/>
                <a:uFillTx/>
                <a:latin typeface="Calibri"/>
                <a:ea typeface="+mn-ea"/>
                <a:cs typeface="+mn-cs"/>
              </a:rPr>
              <a:t>$23</a:t>
            </a:r>
            <a:r>
              <a:rPr kumimoji="0" lang="en-ZA" sz="3600" b="1" i="0" u="none" strike="noStrike" kern="0" cap="none" spc="0" normalizeH="0" noProof="0" dirty="0">
                <a:ln>
                  <a:noFill/>
                </a:ln>
                <a:solidFill>
                  <a:srgbClr val="FFC000"/>
                </a:solidFill>
                <a:effectLst/>
                <a:uLnTx/>
                <a:uFillTx/>
                <a:latin typeface="Calibri"/>
                <a:ea typeface="+mn-ea"/>
                <a:cs typeface="+mn-cs"/>
              </a:rPr>
              <a:t> 20</a:t>
            </a:r>
            <a:r>
              <a:rPr lang="en-ZA" sz="3600" b="1" kern="0" dirty="0">
                <a:solidFill>
                  <a:srgbClr val="FFC000"/>
                </a:solidFill>
                <a:latin typeface="Calibri"/>
              </a:rPr>
              <a:t>0</a:t>
            </a:r>
            <a:endParaRPr kumimoji="0" lang="en-ZA" sz="3600" b="1" i="0" u="none" strike="noStrike" kern="0" cap="none" spc="0" normalizeH="0" baseline="0" noProof="0" dirty="0">
              <a:ln>
                <a:noFill/>
              </a:ln>
              <a:solidFill>
                <a:srgbClr val="FFC000"/>
              </a:solidFill>
              <a:effectLst/>
              <a:uLnTx/>
              <a:uFillTx/>
              <a:latin typeface="Calibri"/>
              <a:ea typeface="+mn-ea"/>
              <a:cs typeface="+mn-cs"/>
            </a:endParaRPr>
          </a:p>
        </p:txBody>
      </p:sp>
      <p:sp>
        <p:nvSpPr>
          <p:cNvPr id="6155" name="TextBox 6154">
            <a:extLst>
              <a:ext uri="{FF2B5EF4-FFF2-40B4-BE49-F238E27FC236}">
                <a16:creationId xmlns:a16="http://schemas.microsoft.com/office/drawing/2014/main" id="{D234DD6C-EFA3-6BB1-018C-1B42047A484B}"/>
              </a:ext>
            </a:extLst>
          </p:cNvPr>
          <p:cNvSpPr txBox="1"/>
          <p:nvPr/>
        </p:nvSpPr>
        <p:spPr>
          <a:xfrm>
            <a:off x="8458200" y="5972777"/>
            <a:ext cx="1435234" cy="369332"/>
          </a:xfrm>
          <a:prstGeom prst="rect">
            <a:avLst/>
          </a:prstGeom>
          <a:noFill/>
          <a:ln w="28575">
            <a:solidFill>
              <a:srgbClr val="FFC0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FFC000"/>
                </a:solidFill>
                <a:effectLst/>
                <a:uLnTx/>
                <a:uFillTx/>
                <a:latin typeface="Calibri"/>
                <a:ea typeface="+mn-ea"/>
                <a:cs typeface="+mn-cs"/>
              </a:rPr>
              <a:t>You  Receive</a:t>
            </a:r>
          </a:p>
        </p:txBody>
      </p:sp>
      <p:sp>
        <p:nvSpPr>
          <p:cNvPr id="6157" name="TextBox 6156">
            <a:extLst>
              <a:ext uri="{FF2B5EF4-FFF2-40B4-BE49-F238E27FC236}">
                <a16:creationId xmlns:a16="http://schemas.microsoft.com/office/drawing/2014/main" id="{10A9027A-1774-3817-07C1-F1201DD9E5EC}"/>
              </a:ext>
            </a:extLst>
          </p:cNvPr>
          <p:cNvSpPr txBox="1"/>
          <p:nvPr/>
        </p:nvSpPr>
        <p:spPr>
          <a:xfrm>
            <a:off x="7308863" y="3610543"/>
            <a:ext cx="1785701" cy="646331"/>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rPr>
              <a:t>$46</a:t>
            </a:r>
            <a:r>
              <a:rPr kumimoji="0" lang="en-ZA" sz="3600" b="1" i="0" u="none" strike="noStrike" kern="1200" cap="none" spc="0" normalizeH="0" noProof="0" dirty="0">
                <a:ln>
                  <a:noFill/>
                </a:ln>
                <a:solidFill>
                  <a:srgbClr val="FFFF00"/>
                </a:solidFill>
                <a:effectLst/>
                <a:uLnTx/>
                <a:uFillTx/>
                <a:latin typeface="Calibri" panose="020F0502020204030204"/>
                <a:ea typeface="+mn-ea"/>
                <a:cs typeface="+mn-cs"/>
              </a:rPr>
              <a:t> 800</a:t>
            </a:r>
            <a:endPar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158" name="Rectangle 6157">
            <a:extLst>
              <a:ext uri="{FF2B5EF4-FFF2-40B4-BE49-F238E27FC236}">
                <a16:creationId xmlns:a16="http://schemas.microsoft.com/office/drawing/2014/main" id="{3C63EE81-1CCB-9CDD-B631-5CBBA22F0710}"/>
              </a:ext>
            </a:extLst>
          </p:cNvPr>
          <p:cNvSpPr/>
          <p:nvPr/>
        </p:nvSpPr>
        <p:spPr>
          <a:xfrm>
            <a:off x="220575" y="959882"/>
            <a:ext cx="629821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94944"/>
                  </a:solidFill>
                  <a:prstDash val="solid"/>
                </a:ln>
                <a:solidFill>
                  <a:srgbClr val="FFC000"/>
                </a:solidFill>
                <a:effectLst>
                  <a:outerShdw dist="38100" dir="2700000" algn="tl" rotWithShape="0">
                    <a:srgbClr val="E94944"/>
                  </a:outerShdw>
                </a:effectLst>
                <a:uLnTx/>
                <a:uFillTx/>
                <a:latin typeface="Calibri"/>
                <a:ea typeface="+mn-ea"/>
                <a:cs typeface="+mn-cs"/>
              </a:rPr>
              <a:t>Enter this phase with $2400</a:t>
            </a:r>
          </a:p>
        </p:txBody>
      </p:sp>
      <p:sp>
        <p:nvSpPr>
          <p:cNvPr id="6156" name="TextBox 6155">
            <a:extLst>
              <a:ext uri="{FF2B5EF4-FFF2-40B4-BE49-F238E27FC236}">
                <a16:creationId xmlns:a16="http://schemas.microsoft.com/office/drawing/2014/main" id="{7D2ED103-CD01-AC17-C012-8BDFFA621768}"/>
              </a:ext>
            </a:extLst>
          </p:cNvPr>
          <p:cNvSpPr txBox="1"/>
          <p:nvPr/>
        </p:nvSpPr>
        <p:spPr>
          <a:xfrm>
            <a:off x="76201" y="6342109"/>
            <a:ext cx="5200915" cy="338554"/>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effectLst/>
                <a:uLnTx/>
                <a:uFillTx/>
                <a:latin typeface="Aptos" panose="02110004020202020204"/>
                <a:ea typeface="+mn-ea"/>
                <a:cs typeface="+mn-cs"/>
              </a:rPr>
              <a:t>Childcare, Education, Hunger, Orphanages &amp; Rewards</a:t>
            </a:r>
          </a:p>
        </p:txBody>
      </p:sp>
      <p:sp>
        <p:nvSpPr>
          <p:cNvPr id="6161" name="TextBox 6160">
            <a:extLst>
              <a:ext uri="{FF2B5EF4-FFF2-40B4-BE49-F238E27FC236}">
                <a16:creationId xmlns:a16="http://schemas.microsoft.com/office/drawing/2014/main" id="{CBD9EE91-808A-D7E0-B88F-92A13640BB63}"/>
              </a:ext>
            </a:extLst>
          </p:cNvPr>
          <p:cNvSpPr txBox="1"/>
          <p:nvPr/>
        </p:nvSpPr>
        <p:spPr>
          <a:xfrm>
            <a:off x="5419869" y="6324600"/>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$ 10</a:t>
            </a:r>
            <a:r>
              <a:rPr kumimoji="0" lang="en-ZA" sz="1800" b="1" i="0" u="none" strike="noStrike" kern="0" cap="none" spc="0" normalizeH="0" noProof="0" dirty="0">
                <a:ln>
                  <a:noFill/>
                </a:ln>
                <a:effectLst/>
                <a:uLnTx/>
                <a:uFillTx/>
                <a:latin typeface="Calibri"/>
                <a:ea typeface="+mn-ea"/>
                <a:cs typeface="+mn-cs"/>
              </a:rPr>
              <a:t> 600</a:t>
            </a:r>
            <a:endParaRPr kumimoji="0" lang="en-ZA" sz="1800" b="1" i="0" u="none" strike="noStrike" kern="0" cap="none" spc="0" normalizeH="0" baseline="0" noProof="0" dirty="0">
              <a:ln>
                <a:noFill/>
              </a:ln>
              <a:effectLst/>
              <a:uLnTx/>
              <a:uFillTx/>
              <a:latin typeface="Calibri"/>
              <a:ea typeface="+mn-ea"/>
              <a:cs typeface="+mn-cs"/>
            </a:endParaRPr>
          </a:p>
        </p:txBody>
      </p:sp>
      <p:pic>
        <p:nvPicPr>
          <p:cNvPr id="32" name="Picture 31">
            <a:extLst>
              <a:ext uri="{FF2B5EF4-FFF2-40B4-BE49-F238E27FC236}">
                <a16:creationId xmlns:a16="http://schemas.microsoft.com/office/drawing/2014/main" id="{B8BE4307-D800-435F-DBB4-3E35FBBC7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096" y="2256331"/>
            <a:ext cx="1755628" cy="1755628"/>
          </a:xfrm>
          <a:prstGeom prst="rect">
            <a:avLst/>
          </a:prstGeom>
        </p:spPr>
      </p:pic>
      <p:sp>
        <p:nvSpPr>
          <p:cNvPr id="33" name="Oval 32">
            <a:extLst>
              <a:ext uri="{FF2B5EF4-FFF2-40B4-BE49-F238E27FC236}">
                <a16:creationId xmlns:a16="http://schemas.microsoft.com/office/drawing/2014/main" id="{D56B5DE5-1B1E-45EF-7AEF-CB365AE5EB5E}"/>
              </a:ext>
            </a:extLst>
          </p:cNvPr>
          <p:cNvSpPr/>
          <p:nvPr/>
        </p:nvSpPr>
        <p:spPr>
          <a:xfrm>
            <a:off x="76199" y="1642533"/>
            <a:ext cx="3436433" cy="295327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6" name="Picture 35" descr="A collage of people with their mouths open&#10;&#10;Description automatically generated">
            <a:extLst>
              <a:ext uri="{FF2B5EF4-FFF2-40B4-BE49-F238E27FC236}">
                <a16:creationId xmlns:a16="http://schemas.microsoft.com/office/drawing/2014/main" id="{EE364165-E2C2-AB4C-56E5-C08C3C106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48" y="2256332"/>
            <a:ext cx="2092813" cy="1785136"/>
          </a:xfrm>
          <a:prstGeom prst="rect">
            <a:avLst/>
          </a:prstGeom>
        </p:spPr>
      </p:pic>
      <p:sp>
        <p:nvSpPr>
          <p:cNvPr id="2" name="Rectangle 1">
            <a:extLst>
              <a:ext uri="{FF2B5EF4-FFF2-40B4-BE49-F238E27FC236}">
                <a16:creationId xmlns:a16="http://schemas.microsoft.com/office/drawing/2014/main" id="{5538BDCF-AB12-B6FA-1F78-217E5B1431A2}"/>
              </a:ext>
            </a:extLst>
          </p:cNvPr>
          <p:cNvSpPr/>
          <p:nvPr/>
        </p:nvSpPr>
        <p:spPr>
          <a:xfrm>
            <a:off x="2961572" y="6671"/>
            <a:ext cx="7293558" cy="861774"/>
          </a:xfrm>
          <a:prstGeom prst="rect">
            <a:avLst/>
          </a:prstGeom>
          <a:solidFill>
            <a:srgbClr val="002060"/>
          </a:solid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solidFill>
                  <a:srgbClr val="FFFF00"/>
                </a:solidFill>
                <a:effectLst/>
                <a:uLnTx/>
                <a:uFillTx/>
                <a:latin typeface="Calibri"/>
                <a:ea typeface="+mn-ea"/>
                <a:cs typeface="+mn-cs"/>
              </a:rPr>
              <a:t>WEALTH CREATOR: Phase 2</a:t>
            </a:r>
          </a:p>
        </p:txBody>
      </p:sp>
      <p:sp>
        <p:nvSpPr>
          <p:cNvPr id="6145" name="TextBox 6144">
            <a:extLst>
              <a:ext uri="{FF2B5EF4-FFF2-40B4-BE49-F238E27FC236}">
                <a16:creationId xmlns:a16="http://schemas.microsoft.com/office/drawing/2014/main" id="{02535BD7-F4F1-E845-837C-EBFE4D469273}"/>
              </a:ext>
            </a:extLst>
          </p:cNvPr>
          <p:cNvSpPr txBox="1"/>
          <p:nvPr/>
        </p:nvSpPr>
        <p:spPr>
          <a:xfrm>
            <a:off x="4117086" y="3128184"/>
            <a:ext cx="2027173" cy="707886"/>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srgbClr val="FFC000"/>
                </a:solidFill>
                <a:effectLst/>
                <a:uLnTx/>
                <a:uFillTx/>
                <a:latin typeface="Calibri"/>
                <a:ea typeface="+mn-ea"/>
                <a:cs typeface="+mn-cs"/>
              </a:rPr>
              <a:t>Surrounded by 39 HH Members</a:t>
            </a:r>
          </a:p>
        </p:txBody>
      </p:sp>
      <p:cxnSp>
        <p:nvCxnSpPr>
          <p:cNvPr id="4" name="Straight Arrow Connector 3">
            <a:extLst>
              <a:ext uri="{FF2B5EF4-FFF2-40B4-BE49-F238E27FC236}">
                <a16:creationId xmlns:a16="http://schemas.microsoft.com/office/drawing/2014/main" id="{35DA1D27-8718-B982-1C38-7895104A5AC9}"/>
              </a:ext>
            </a:extLst>
          </p:cNvPr>
          <p:cNvCxnSpPr>
            <a:cxnSpLocks/>
          </p:cNvCxnSpPr>
          <p:nvPr/>
        </p:nvCxnSpPr>
        <p:spPr>
          <a:xfrm flipV="1">
            <a:off x="6144259" y="2594496"/>
            <a:ext cx="1047210" cy="5336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 name="Straight Arrow Connector 4">
            <a:extLst>
              <a:ext uri="{FF2B5EF4-FFF2-40B4-BE49-F238E27FC236}">
                <a16:creationId xmlns:a16="http://schemas.microsoft.com/office/drawing/2014/main" id="{B4FE0B5D-6A5F-DFBD-177D-FFF608ACC958}"/>
              </a:ext>
            </a:extLst>
          </p:cNvPr>
          <p:cNvCxnSpPr>
            <a:cxnSpLocks/>
          </p:cNvCxnSpPr>
          <p:nvPr/>
        </p:nvCxnSpPr>
        <p:spPr>
          <a:xfrm>
            <a:off x="8190271" y="2969342"/>
            <a:ext cx="0" cy="45965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0192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71E961D-F1F3-2513-1F21-638A7CBF2048}"/>
              </a:ext>
            </a:extLst>
          </p:cNvPr>
          <p:cNvSpPr txBox="1"/>
          <p:nvPr/>
        </p:nvSpPr>
        <p:spPr>
          <a:xfrm>
            <a:off x="7277758" y="2189148"/>
            <a:ext cx="1816806" cy="646331"/>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Donation to you in this Phase</a:t>
            </a:r>
          </a:p>
        </p:txBody>
      </p:sp>
      <p:sp>
        <p:nvSpPr>
          <p:cNvPr id="6148" name="TextBox 6147">
            <a:extLst>
              <a:ext uri="{FF2B5EF4-FFF2-40B4-BE49-F238E27FC236}">
                <a16:creationId xmlns:a16="http://schemas.microsoft.com/office/drawing/2014/main" id="{5FC31CE8-FA6F-3408-6683-E32016A1CD00}"/>
              </a:ext>
            </a:extLst>
          </p:cNvPr>
          <p:cNvSpPr txBox="1"/>
          <p:nvPr/>
        </p:nvSpPr>
        <p:spPr>
          <a:xfrm>
            <a:off x="76198" y="5278463"/>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Subtraction for Phase </a:t>
            </a:r>
            <a:r>
              <a:rPr lang="en-ZA" b="1" kern="0" noProof="0" dirty="0">
                <a:latin typeface="Calibri"/>
              </a:rPr>
              <a:t>1</a:t>
            </a:r>
            <a:endParaRPr kumimoji="0" lang="en-ZA" sz="1800" b="1" i="0" u="none" strike="noStrike" kern="0" cap="none" spc="0" normalizeH="0" baseline="0" noProof="0" dirty="0">
              <a:ln>
                <a:noFill/>
              </a:ln>
              <a:effectLst/>
              <a:uLnTx/>
              <a:uFillTx/>
              <a:latin typeface="Calibri"/>
              <a:ea typeface="+mn-ea"/>
              <a:cs typeface="+mn-cs"/>
            </a:endParaRPr>
          </a:p>
        </p:txBody>
      </p:sp>
      <p:sp>
        <p:nvSpPr>
          <p:cNvPr id="6149" name="TextBox 6148">
            <a:extLst>
              <a:ext uri="{FF2B5EF4-FFF2-40B4-BE49-F238E27FC236}">
                <a16:creationId xmlns:a16="http://schemas.microsoft.com/office/drawing/2014/main" id="{F89FF1AA-1B0A-9A9E-E509-EFCED18EF68F}"/>
              </a:ext>
            </a:extLst>
          </p:cNvPr>
          <p:cNvSpPr txBox="1"/>
          <p:nvPr/>
        </p:nvSpPr>
        <p:spPr>
          <a:xfrm>
            <a:off x="5419868" y="5281299"/>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$250</a:t>
            </a:r>
          </a:p>
        </p:txBody>
      </p:sp>
      <p:sp>
        <p:nvSpPr>
          <p:cNvPr id="6152" name="TextBox 6151">
            <a:extLst>
              <a:ext uri="{FF2B5EF4-FFF2-40B4-BE49-F238E27FC236}">
                <a16:creationId xmlns:a16="http://schemas.microsoft.com/office/drawing/2014/main" id="{9EB82F1D-A5D1-2805-787A-E5B756B221EA}"/>
              </a:ext>
            </a:extLst>
          </p:cNvPr>
          <p:cNvSpPr txBox="1"/>
          <p:nvPr/>
        </p:nvSpPr>
        <p:spPr>
          <a:xfrm>
            <a:off x="76198" y="5808109"/>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Distribution Fund (Free positions &amp; Project X)</a:t>
            </a:r>
          </a:p>
        </p:txBody>
      </p:sp>
      <p:sp>
        <p:nvSpPr>
          <p:cNvPr id="6153" name="TextBox 6152">
            <a:extLst>
              <a:ext uri="{FF2B5EF4-FFF2-40B4-BE49-F238E27FC236}">
                <a16:creationId xmlns:a16="http://schemas.microsoft.com/office/drawing/2014/main" id="{035A08DF-241D-3AB2-BA0B-F249C924CD46}"/>
              </a:ext>
            </a:extLst>
          </p:cNvPr>
          <p:cNvSpPr txBox="1"/>
          <p:nvPr/>
        </p:nvSpPr>
        <p:spPr>
          <a:xfrm>
            <a:off x="5419868" y="5788111"/>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dirty="0">
                <a:latin typeface="Calibri"/>
              </a:rPr>
              <a:t>15 000</a:t>
            </a:r>
            <a:endParaRPr kumimoji="0" lang="en-ZA" sz="1800" b="1" i="0" u="none" strike="noStrike" kern="0" cap="none" spc="0" normalizeH="0" baseline="0" noProof="0" dirty="0">
              <a:ln>
                <a:noFill/>
              </a:ln>
              <a:effectLst/>
              <a:uLnTx/>
              <a:uFillTx/>
              <a:latin typeface="Calibri"/>
              <a:ea typeface="+mn-ea"/>
              <a:cs typeface="+mn-cs"/>
            </a:endParaRPr>
          </a:p>
        </p:txBody>
      </p:sp>
      <p:sp>
        <p:nvSpPr>
          <p:cNvPr id="6154" name="TextBox 6153">
            <a:extLst>
              <a:ext uri="{FF2B5EF4-FFF2-40B4-BE49-F238E27FC236}">
                <a16:creationId xmlns:a16="http://schemas.microsoft.com/office/drawing/2014/main" id="{9A93A49D-8C02-0B4A-6008-7B719CA8B874}"/>
              </a:ext>
            </a:extLst>
          </p:cNvPr>
          <p:cNvSpPr txBox="1"/>
          <p:nvPr/>
        </p:nvSpPr>
        <p:spPr>
          <a:xfrm>
            <a:off x="10000770" y="5807239"/>
            <a:ext cx="1945423" cy="646331"/>
          </a:xfrm>
          <a:prstGeom prst="rect">
            <a:avLst/>
          </a:prstGeom>
          <a:noFill/>
          <a:ln w="28575">
            <a:solidFill>
              <a:srgbClr val="00B0F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0" cap="none" spc="0" normalizeH="0" baseline="0" noProof="0" dirty="0">
                <a:ln>
                  <a:noFill/>
                </a:ln>
                <a:solidFill>
                  <a:srgbClr val="FFC000"/>
                </a:solidFill>
                <a:effectLst/>
                <a:uLnTx/>
                <a:uFillTx/>
                <a:latin typeface="Calibri"/>
                <a:ea typeface="+mn-ea"/>
                <a:cs typeface="+mn-cs"/>
              </a:rPr>
              <a:t>$</a:t>
            </a:r>
            <a:r>
              <a:rPr lang="en-ZA" sz="3600" b="1" kern="0" dirty="0">
                <a:solidFill>
                  <a:srgbClr val="FFC000"/>
                </a:solidFill>
                <a:latin typeface="Calibri"/>
              </a:rPr>
              <a:t>76 550</a:t>
            </a:r>
            <a:endParaRPr kumimoji="0" lang="en-ZA" sz="3600" b="1" i="0" u="none" strike="noStrike" kern="0" cap="none" spc="0" normalizeH="0" baseline="0" noProof="0" dirty="0">
              <a:ln>
                <a:noFill/>
              </a:ln>
              <a:solidFill>
                <a:srgbClr val="FFC000"/>
              </a:solidFill>
              <a:effectLst/>
              <a:uLnTx/>
              <a:uFillTx/>
              <a:latin typeface="Calibri"/>
              <a:ea typeface="+mn-ea"/>
              <a:cs typeface="+mn-cs"/>
            </a:endParaRPr>
          </a:p>
        </p:txBody>
      </p:sp>
      <p:sp>
        <p:nvSpPr>
          <p:cNvPr id="6155" name="TextBox 6154">
            <a:extLst>
              <a:ext uri="{FF2B5EF4-FFF2-40B4-BE49-F238E27FC236}">
                <a16:creationId xmlns:a16="http://schemas.microsoft.com/office/drawing/2014/main" id="{D234DD6C-EFA3-6BB1-018C-1B42047A484B}"/>
              </a:ext>
            </a:extLst>
          </p:cNvPr>
          <p:cNvSpPr txBox="1"/>
          <p:nvPr/>
        </p:nvSpPr>
        <p:spPr>
          <a:xfrm>
            <a:off x="8458200" y="5972777"/>
            <a:ext cx="1435234" cy="369332"/>
          </a:xfrm>
          <a:prstGeom prst="rect">
            <a:avLst/>
          </a:prstGeom>
          <a:noFill/>
          <a:ln w="28575">
            <a:solidFill>
              <a:srgbClr val="FFC0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FFC000"/>
                </a:solidFill>
                <a:effectLst/>
                <a:uLnTx/>
                <a:uFillTx/>
                <a:latin typeface="Calibri"/>
                <a:ea typeface="+mn-ea"/>
                <a:cs typeface="+mn-cs"/>
              </a:rPr>
              <a:t>You  Receive</a:t>
            </a:r>
          </a:p>
        </p:txBody>
      </p:sp>
      <p:sp>
        <p:nvSpPr>
          <p:cNvPr id="6157" name="TextBox 6156">
            <a:extLst>
              <a:ext uri="{FF2B5EF4-FFF2-40B4-BE49-F238E27FC236}">
                <a16:creationId xmlns:a16="http://schemas.microsoft.com/office/drawing/2014/main" id="{10A9027A-1774-3817-07C1-F1201DD9E5EC}"/>
              </a:ext>
            </a:extLst>
          </p:cNvPr>
          <p:cNvSpPr txBox="1"/>
          <p:nvPr/>
        </p:nvSpPr>
        <p:spPr>
          <a:xfrm>
            <a:off x="7308863" y="3610543"/>
            <a:ext cx="2027173" cy="646331"/>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rPr>
              <a:t>$</a:t>
            </a:r>
            <a:r>
              <a:rPr lang="en-ZA" sz="3600" b="1" dirty="0">
                <a:solidFill>
                  <a:srgbClr val="FFFF00"/>
                </a:solidFill>
                <a:latin typeface="Calibri" panose="020F0502020204030204"/>
              </a:rPr>
              <a:t>105 0</a:t>
            </a:r>
            <a:r>
              <a:rPr kumimoji="0" lang="en-ZA" sz="3600" b="1" i="0" u="none" strike="noStrike" kern="1200" cap="none" spc="0" normalizeH="0" noProof="0" dirty="0">
                <a:ln>
                  <a:noFill/>
                </a:ln>
                <a:solidFill>
                  <a:srgbClr val="FFFF00"/>
                </a:solidFill>
                <a:effectLst/>
                <a:uLnTx/>
                <a:uFillTx/>
                <a:latin typeface="Calibri" panose="020F0502020204030204"/>
                <a:ea typeface="+mn-ea"/>
                <a:cs typeface="+mn-cs"/>
              </a:rPr>
              <a:t>00</a:t>
            </a:r>
            <a:endPar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158" name="Rectangle 6157">
            <a:extLst>
              <a:ext uri="{FF2B5EF4-FFF2-40B4-BE49-F238E27FC236}">
                <a16:creationId xmlns:a16="http://schemas.microsoft.com/office/drawing/2014/main" id="{3C63EE81-1CCB-9CDD-B631-5CBBA22F0710}"/>
              </a:ext>
            </a:extLst>
          </p:cNvPr>
          <p:cNvSpPr/>
          <p:nvPr/>
        </p:nvSpPr>
        <p:spPr>
          <a:xfrm>
            <a:off x="220575" y="959882"/>
            <a:ext cx="629821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94944"/>
                  </a:solidFill>
                  <a:prstDash val="solid"/>
                </a:ln>
                <a:solidFill>
                  <a:srgbClr val="FFC000"/>
                </a:solidFill>
                <a:effectLst>
                  <a:outerShdw dist="38100" dir="2700000" algn="tl" rotWithShape="0">
                    <a:srgbClr val="E94944"/>
                  </a:outerShdw>
                </a:effectLst>
                <a:uLnTx/>
                <a:uFillTx/>
                <a:latin typeface="Calibri"/>
                <a:ea typeface="+mn-ea"/>
                <a:cs typeface="+mn-cs"/>
              </a:rPr>
              <a:t>Enter this phase with $</a:t>
            </a:r>
            <a:r>
              <a:rPr lang="en-US" sz="4000" b="1" dirty="0">
                <a:ln w="6600">
                  <a:solidFill>
                    <a:srgbClr val="E94944"/>
                  </a:solidFill>
                  <a:prstDash val="solid"/>
                </a:ln>
                <a:solidFill>
                  <a:srgbClr val="FFC000"/>
                </a:solidFill>
                <a:effectLst>
                  <a:outerShdw dist="38100" dir="2700000" algn="tl" rotWithShape="0">
                    <a:srgbClr val="E94944"/>
                  </a:outerShdw>
                </a:effectLst>
                <a:latin typeface="Calibri"/>
              </a:rPr>
              <a:t>50</a:t>
            </a:r>
            <a:r>
              <a:rPr kumimoji="0" lang="en-US" sz="4000" b="1" i="0" u="none" strike="noStrike" kern="1200" cap="none" spc="0" normalizeH="0" baseline="0" noProof="0" dirty="0">
                <a:ln w="6600">
                  <a:solidFill>
                    <a:srgbClr val="E94944"/>
                  </a:solidFill>
                  <a:prstDash val="solid"/>
                </a:ln>
                <a:solidFill>
                  <a:srgbClr val="FFC000"/>
                </a:solidFill>
                <a:effectLst>
                  <a:outerShdw dist="38100" dir="2700000" algn="tl" rotWithShape="0">
                    <a:srgbClr val="E94944"/>
                  </a:outerShdw>
                </a:effectLst>
                <a:uLnTx/>
                <a:uFillTx/>
                <a:latin typeface="Calibri"/>
                <a:ea typeface="+mn-ea"/>
                <a:cs typeface="+mn-cs"/>
              </a:rPr>
              <a:t>00</a:t>
            </a:r>
          </a:p>
        </p:txBody>
      </p:sp>
      <p:sp>
        <p:nvSpPr>
          <p:cNvPr id="6156" name="TextBox 6155">
            <a:extLst>
              <a:ext uri="{FF2B5EF4-FFF2-40B4-BE49-F238E27FC236}">
                <a16:creationId xmlns:a16="http://schemas.microsoft.com/office/drawing/2014/main" id="{7D2ED103-CD01-AC17-C012-8BDFFA621768}"/>
              </a:ext>
            </a:extLst>
          </p:cNvPr>
          <p:cNvSpPr txBox="1"/>
          <p:nvPr/>
        </p:nvSpPr>
        <p:spPr>
          <a:xfrm>
            <a:off x="76201" y="6342109"/>
            <a:ext cx="5200915" cy="338554"/>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effectLst/>
                <a:uLnTx/>
                <a:uFillTx/>
                <a:latin typeface="Aptos" panose="02110004020202020204"/>
                <a:ea typeface="+mn-ea"/>
                <a:cs typeface="+mn-cs"/>
              </a:rPr>
              <a:t>Childcare, Education, Hunger, Orphanages &amp; Rewards</a:t>
            </a:r>
          </a:p>
        </p:txBody>
      </p:sp>
      <p:sp>
        <p:nvSpPr>
          <p:cNvPr id="6161" name="TextBox 6160">
            <a:extLst>
              <a:ext uri="{FF2B5EF4-FFF2-40B4-BE49-F238E27FC236}">
                <a16:creationId xmlns:a16="http://schemas.microsoft.com/office/drawing/2014/main" id="{CBD9EE91-808A-D7E0-B88F-92A13640BB63}"/>
              </a:ext>
            </a:extLst>
          </p:cNvPr>
          <p:cNvSpPr txBox="1"/>
          <p:nvPr/>
        </p:nvSpPr>
        <p:spPr>
          <a:xfrm>
            <a:off x="5419869" y="6324600"/>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dirty="0">
                <a:latin typeface="Calibri"/>
              </a:rPr>
              <a:t>13 200</a:t>
            </a:r>
            <a:endParaRPr kumimoji="0" lang="en-ZA" sz="1800" b="1" i="0" u="none" strike="noStrike" kern="0" cap="none" spc="0" normalizeH="0" baseline="0" noProof="0" dirty="0">
              <a:ln>
                <a:noFill/>
              </a:ln>
              <a:effectLst/>
              <a:uLnTx/>
              <a:uFillTx/>
              <a:latin typeface="Calibri"/>
              <a:ea typeface="+mn-ea"/>
              <a:cs typeface="+mn-cs"/>
            </a:endParaRPr>
          </a:p>
        </p:txBody>
      </p:sp>
      <p:pic>
        <p:nvPicPr>
          <p:cNvPr id="32" name="Picture 31">
            <a:extLst>
              <a:ext uri="{FF2B5EF4-FFF2-40B4-BE49-F238E27FC236}">
                <a16:creationId xmlns:a16="http://schemas.microsoft.com/office/drawing/2014/main" id="{B8BE4307-D800-435F-DBB4-3E35FBBC7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096" y="2256331"/>
            <a:ext cx="1755628" cy="1755628"/>
          </a:xfrm>
          <a:prstGeom prst="rect">
            <a:avLst/>
          </a:prstGeom>
        </p:spPr>
      </p:pic>
      <p:sp>
        <p:nvSpPr>
          <p:cNvPr id="33" name="Oval 32">
            <a:extLst>
              <a:ext uri="{FF2B5EF4-FFF2-40B4-BE49-F238E27FC236}">
                <a16:creationId xmlns:a16="http://schemas.microsoft.com/office/drawing/2014/main" id="{D56B5DE5-1B1E-45EF-7AEF-CB365AE5EB5E}"/>
              </a:ext>
            </a:extLst>
          </p:cNvPr>
          <p:cNvSpPr/>
          <p:nvPr/>
        </p:nvSpPr>
        <p:spPr>
          <a:xfrm>
            <a:off x="76199" y="1642533"/>
            <a:ext cx="3436433" cy="2953279"/>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6" name="Picture 35" descr="A collage of people with their mouths open&#10;&#10;Description automatically generated">
            <a:extLst>
              <a:ext uri="{FF2B5EF4-FFF2-40B4-BE49-F238E27FC236}">
                <a16:creationId xmlns:a16="http://schemas.microsoft.com/office/drawing/2014/main" id="{EE364165-E2C2-AB4C-56E5-C08C3C106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48" y="2256332"/>
            <a:ext cx="2092813" cy="1785136"/>
          </a:xfrm>
          <a:prstGeom prst="rect">
            <a:avLst/>
          </a:prstGeom>
        </p:spPr>
      </p:pic>
      <p:sp>
        <p:nvSpPr>
          <p:cNvPr id="2" name="Rectangle 1">
            <a:extLst>
              <a:ext uri="{FF2B5EF4-FFF2-40B4-BE49-F238E27FC236}">
                <a16:creationId xmlns:a16="http://schemas.microsoft.com/office/drawing/2014/main" id="{5538BDCF-AB12-B6FA-1F78-217E5B1431A2}"/>
              </a:ext>
            </a:extLst>
          </p:cNvPr>
          <p:cNvSpPr/>
          <p:nvPr/>
        </p:nvSpPr>
        <p:spPr>
          <a:xfrm>
            <a:off x="2961572" y="6671"/>
            <a:ext cx="7293558" cy="861774"/>
          </a:xfrm>
          <a:prstGeom prst="rect">
            <a:avLst/>
          </a:prstGeom>
          <a:solidFill>
            <a:srgbClr val="002060"/>
          </a:solid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solidFill>
                  <a:srgbClr val="FFFF00"/>
                </a:solidFill>
                <a:effectLst/>
                <a:uLnTx/>
                <a:uFillTx/>
                <a:latin typeface="Calibri"/>
                <a:ea typeface="+mn-ea"/>
                <a:cs typeface="+mn-cs"/>
              </a:rPr>
              <a:t>WEALTH CREATOR: Phase 3</a:t>
            </a:r>
          </a:p>
        </p:txBody>
      </p:sp>
      <p:sp>
        <p:nvSpPr>
          <p:cNvPr id="6145" name="TextBox 6144">
            <a:extLst>
              <a:ext uri="{FF2B5EF4-FFF2-40B4-BE49-F238E27FC236}">
                <a16:creationId xmlns:a16="http://schemas.microsoft.com/office/drawing/2014/main" id="{02535BD7-F4F1-E845-837C-EBFE4D469273}"/>
              </a:ext>
            </a:extLst>
          </p:cNvPr>
          <p:cNvSpPr txBox="1"/>
          <p:nvPr/>
        </p:nvSpPr>
        <p:spPr>
          <a:xfrm>
            <a:off x="4117086" y="3128184"/>
            <a:ext cx="2027173" cy="707886"/>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srgbClr val="FFC000"/>
                </a:solidFill>
                <a:effectLst/>
                <a:uLnTx/>
                <a:uFillTx/>
                <a:latin typeface="Calibri"/>
                <a:ea typeface="+mn-ea"/>
                <a:cs typeface="+mn-cs"/>
              </a:rPr>
              <a:t>Surrounded by 39 HH Members</a:t>
            </a:r>
          </a:p>
        </p:txBody>
      </p:sp>
      <p:cxnSp>
        <p:nvCxnSpPr>
          <p:cNvPr id="4" name="Straight Arrow Connector 3">
            <a:extLst>
              <a:ext uri="{FF2B5EF4-FFF2-40B4-BE49-F238E27FC236}">
                <a16:creationId xmlns:a16="http://schemas.microsoft.com/office/drawing/2014/main" id="{35DA1D27-8718-B982-1C38-7895104A5AC9}"/>
              </a:ext>
            </a:extLst>
          </p:cNvPr>
          <p:cNvCxnSpPr>
            <a:cxnSpLocks/>
          </p:cNvCxnSpPr>
          <p:nvPr/>
        </p:nvCxnSpPr>
        <p:spPr>
          <a:xfrm flipV="1">
            <a:off x="6144259" y="2594496"/>
            <a:ext cx="1047210" cy="5336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 name="Straight Arrow Connector 4">
            <a:extLst>
              <a:ext uri="{FF2B5EF4-FFF2-40B4-BE49-F238E27FC236}">
                <a16:creationId xmlns:a16="http://schemas.microsoft.com/office/drawing/2014/main" id="{B4FE0B5D-6A5F-DFBD-177D-FFF608ACC958}"/>
              </a:ext>
            </a:extLst>
          </p:cNvPr>
          <p:cNvCxnSpPr>
            <a:cxnSpLocks/>
          </p:cNvCxnSpPr>
          <p:nvPr/>
        </p:nvCxnSpPr>
        <p:spPr>
          <a:xfrm>
            <a:off x="8239432" y="2969342"/>
            <a:ext cx="0" cy="45965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99505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7D8B4F-DE17-6BEF-A261-29BAAB9CB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1404" y="5682192"/>
            <a:ext cx="782123" cy="782123"/>
          </a:xfrm>
          <a:prstGeom prst="rect">
            <a:avLst/>
          </a:prstGeom>
        </p:spPr>
      </p:pic>
      <p:sp>
        <p:nvSpPr>
          <p:cNvPr id="6" name="Rectangle 5">
            <a:extLst>
              <a:ext uri="{FF2B5EF4-FFF2-40B4-BE49-F238E27FC236}">
                <a16:creationId xmlns:a16="http://schemas.microsoft.com/office/drawing/2014/main" id="{7E40623B-7CB9-B7A4-5A72-4AD6A0BED530}"/>
              </a:ext>
            </a:extLst>
          </p:cNvPr>
          <p:cNvSpPr/>
          <p:nvPr/>
        </p:nvSpPr>
        <p:spPr>
          <a:xfrm>
            <a:off x="114315" y="1201336"/>
            <a:ext cx="10799491" cy="5324535"/>
          </a:xfrm>
          <a:prstGeom prst="rect">
            <a:avLst/>
          </a:prstGeom>
          <a:noFill/>
        </p:spPr>
        <p:txBody>
          <a:bodyPr wrap="square" lIns="91440" tIns="45720" rIns="91440" bIns="45720">
            <a:spAutoFit/>
          </a:bodyPr>
          <a:lstStyle/>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i="0" u="none" strike="noStrike" kern="1200" normalizeH="0" baseline="0" noProof="0" dirty="0">
                <a:ln w="0"/>
                <a:effectLst>
                  <a:outerShdw blurRad="38100" dist="19050" dir="2700000" algn="tl" rotWithShape="0">
                    <a:schemeClr val="dk1">
                      <a:alpha val="40000"/>
                    </a:schemeClr>
                  </a:outerShdw>
                </a:effectLst>
                <a:uLnTx/>
                <a:uFillTx/>
                <a:latin typeface="Aptos" panose="02110004020202020204"/>
                <a:ea typeface="+mn-ea"/>
                <a:cs typeface="+mn-cs"/>
              </a:rPr>
              <a:t>An extra small portion will be put aside from the Distribution Account to create for members an extra income stream. </a:t>
            </a: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i="0" u="none" strike="noStrike" kern="1200" normalizeH="0" baseline="0" noProof="0" dirty="0">
                <a:ln w="0"/>
                <a:effectLst>
                  <a:outerShdw blurRad="38100" dist="19050" dir="2700000" algn="tl" rotWithShape="0">
                    <a:schemeClr val="dk1">
                      <a:alpha val="40000"/>
                    </a:schemeClr>
                  </a:outerShdw>
                </a:effectLst>
                <a:uLnTx/>
                <a:uFillTx/>
                <a:latin typeface="Aptos" panose="02110004020202020204"/>
                <a:ea typeface="+mn-ea"/>
                <a:cs typeface="+mn-cs"/>
              </a:rPr>
              <a:t>HH now looking for a company with investment accounts as well as one who has many members who can join Helping Hearts. This must be a win-win situation for the chosen company as well as for Helping Hearts.</a:t>
            </a: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i="0" u="none" strike="noStrike" kern="1200" normalizeH="0" baseline="0" noProof="0" dirty="0">
                <a:ln w="0"/>
                <a:effectLst>
                  <a:outerShdw blurRad="38100" dist="19050" dir="2700000" algn="tl" rotWithShape="0">
                    <a:schemeClr val="dk1">
                      <a:alpha val="40000"/>
                    </a:schemeClr>
                  </a:outerShdw>
                </a:effectLst>
                <a:uLnTx/>
                <a:uFillTx/>
                <a:latin typeface="Aptos" panose="02110004020202020204"/>
                <a:ea typeface="+mn-ea"/>
                <a:cs typeface="+mn-cs"/>
              </a:rPr>
              <a:t>No collaboration or partnership agreements will be signed with such an investment company. Only the members will participate, and money paid into their investment accounts that will be created by Helping Hearts.   </a:t>
            </a: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i="0" u="none" strike="noStrike" kern="1200" normalizeH="0" baseline="0" noProof="0" dirty="0">
                <a:ln w="0"/>
                <a:effectLst>
                  <a:outerShdw blurRad="38100" dist="19050" dir="2700000" algn="tl" rotWithShape="0">
                    <a:schemeClr val="dk1">
                      <a:alpha val="40000"/>
                    </a:schemeClr>
                  </a:outerShdw>
                </a:effectLst>
                <a:uLnTx/>
                <a:uFillTx/>
                <a:latin typeface="Aptos" panose="02110004020202020204"/>
                <a:ea typeface="+mn-ea"/>
                <a:cs typeface="+mn-cs"/>
              </a:rPr>
              <a:t>This anticipated investment addition will be known as </a:t>
            </a:r>
            <a:r>
              <a:rPr kumimoji="0" lang="en-US" sz="2800" b="1" i="0" u="none" strike="noStrike" kern="1200" normalizeH="0" baseline="0" noProof="0" dirty="0">
                <a:ln w="0"/>
                <a:solidFill>
                  <a:srgbClr val="FFFF00"/>
                </a:solidFill>
                <a:effectLst>
                  <a:outerShdw blurRad="38100" dist="19050" dir="2700000" algn="tl" rotWithShape="0">
                    <a:schemeClr val="dk1">
                      <a:alpha val="40000"/>
                    </a:schemeClr>
                  </a:outerShdw>
                </a:effectLst>
                <a:uLnTx/>
                <a:uFillTx/>
                <a:latin typeface="Aptos" panose="02110004020202020204"/>
                <a:ea typeface="+mn-ea"/>
                <a:cs typeface="+mn-cs"/>
              </a:rPr>
              <a:t>PROJECT X. </a:t>
            </a:r>
            <a:endParaRPr kumimoji="0" lang="en-US" sz="2400" b="1" i="0" u="none" strike="noStrike" kern="1200" normalizeH="0" baseline="0" noProof="0" dirty="0">
              <a:ln w="0"/>
              <a:solidFill>
                <a:srgbClr val="FFFF00"/>
              </a:solidFill>
              <a:effectLst>
                <a:outerShdw blurRad="38100" dist="19050" dir="2700000" algn="tl" rotWithShape="0">
                  <a:schemeClr val="dk1">
                    <a:alpha val="40000"/>
                  </a:schemeClr>
                </a:outerShdw>
              </a:effectLst>
              <a:uLnTx/>
              <a:uFillTx/>
              <a:latin typeface="Aptos" panose="02110004020202020204"/>
              <a:ea typeface="+mn-ea"/>
              <a:cs typeface="+mn-cs"/>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i="0" u="none" strike="noStrike" kern="1200" normalizeH="0" baseline="0" noProof="0" dirty="0">
                <a:ln w="0"/>
                <a:effectLst>
                  <a:outerShdw blurRad="38100" dist="19050" dir="2700000" algn="tl" rotWithShape="0">
                    <a:schemeClr val="dk1">
                      <a:alpha val="40000"/>
                    </a:schemeClr>
                  </a:outerShdw>
                </a:effectLst>
                <a:uLnTx/>
                <a:uFillTx/>
                <a:latin typeface="Aptos" panose="02110004020202020204"/>
                <a:ea typeface="+mn-ea"/>
                <a:cs typeface="+mn-cs"/>
              </a:rPr>
              <a:t>There will be NO ADDITIONAL COSTS for members to be included into this investment plan.</a:t>
            </a: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i="0" u="none" strike="noStrike" kern="1200" normalizeH="0" baseline="0" noProof="0" dirty="0">
                <a:ln w="0"/>
                <a:effectLst>
                  <a:outerShdw blurRad="38100" dist="19050" dir="2700000" algn="tl" rotWithShape="0">
                    <a:schemeClr val="dk1">
                      <a:alpha val="40000"/>
                    </a:schemeClr>
                  </a:outerShdw>
                </a:effectLst>
                <a:uLnTx/>
                <a:uFillTx/>
                <a:latin typeface="Aptos" panose="02110004020202020204"/>
                <a:ea typeface="+mn-ea"/>
                <a:cs typeface="+mn-cs"/>
              </a:rPr>
              <a:t>Nothing will be deducted from Helping Hearts incomes as indicated. So HH members will earn as they would have before this announcement.</a:t>
            </a:r>
            <a:endParaRPr kumimoji="0" lang="en-US" sz="2800" i="0" u="none" strike="noStrike" kern="1200" normalizeH="0" baseline="0" noProof="0" dirty="0">
              <a:ln w="0"/>
              <a:effectLst>
                <a:outerShdw blurRad="38100" dist="19050" dir="2700000" algn="tl" rotWithShape="0">
                  <a:schemeClr val="dk1">
                    <a:alpha val="40000"/>
                  </a:schemeClr>
                </a:outerShdw>
              </a:effectLst>
              <a:uLnTx/>
              <a:uFillTx/>
              <a:latin typeface="Aptos" panose="02110004020202020204"/>
              <a:ea typeface="+mn-ea"/>
              <a:cs typeface="+mn-cs"/>
            </a:endParaRPr>
          </a:p>
          <a:p>
            <a:pPr marL="514350" marR="0" lvl="0" indent="-51435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w="0"/>
              <a:solidFill>
                <a:prstClr val="black"/>
              </a:solidFill>
              <a:effectLst>
                <a:reflection blurRad="6350" stA="53000" endA="300" endPos="35500" dir="5400000" sy="-90000" algn="bl" rotWithShape="0"/>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CEFE1CBE-59EF-488C-D7A2-0608FC2EBC9E}"/>
              </a:ext>
            </a:extLst>
          </p:cNvPr>
          <p:cNvSpPr/>
          <p:nvPr/>
        </p:nvSpPr>
        <p:spPr>
          <a:xfrm>
            <a:off x="250346" y="205173"/>
            <a:ext cx="1214783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u="sng" dirty="0">
                <a:ln w="0"/>
                <a:effectLst>
                  <a:outerShdw blurRad="38100" dist="19050" dir="2700000" algn="tl" rotWithShape="0">
                    <a:srgbClr val="000000">
                      <a:alpha val="40000"/>
                    </a:srgbClr>
                  </a:outerShdw>
                </a:effectLst>
                <a:latin typeface="Calibri"/>
              </a:rPr>
              <a:t>A 4</a:t>
            </a:r>
            <a:r>
              <a:rPr lang="en-US" sz="4000" b="1" u="sng" baseline="30000" dirty="0">
                <a:ln w="0"/>
                <a:effectLst>
                  <a:outerShdw blurRad="38100" dist="19050" dir="2700000" algn="tl" rotWithShape="0">
                    <a:srgbClr val="000000">
                      <a:alpha val="40000"/>
                    </a:srgbClr>
                  </a:outerShdw>
                </a:effectLst>
                <a:latin typeface="Calibri"/>
              </a:rPr>
              <a:t>th</a:t>
            </a:r>
            <a:r>
              <a:rPr lang="en-US" sz="4000" b="1" u="sng" dirty="0">
                <a:ln w="0"/>
                <a:effectLst>
                  <a:outerShdw blurRad="38100" dist="19050" dir="2700000" algn="tl" rotWithShape="0">
                    <a:srgbClr val="000000">
                      <a:alpha val="40000"/>
                    </a:srgbClr>
                  </a:outerShdw>
                </a:effectLst>
                <a:latin typeface="Calibri"/>
              </a:rPr>
              <a:t> INCOME STREAM</a:t>
            </a:r>
            <a:endParaRPr kumimoji="0" lang="en-US" sz="4000" b="1" i="0" u="sng" strike="noStrike" kern="1200" cap="none" spc="0" normalizeH="0" baseline="0" noProof="0" dirty="0">
              <a:ln w="0"/>
              <a:effectLst>
                <a:outerShdw blurRad="38100" dist="19050" dir="2700000" algn="tl" rotWithShape="0">
                  <a:srgbClr val="000000">
                    <a:alpha val="40000"/>
                  </a:srgbClr>
                </a:outerShdw>
              </a:effectLst>
              <a:uLnTx/>
              <a:uFillTx/>
              <a:latin typeface="Calibri"/>
              <a:ea typeface="+mn-ea"/>
              <a:cs typeface="+mn-cs"/>
            </a:endParaRPr>
          </a:p>
        </p:txBody>
      </p:sp>
    </p:spTree>
    <p:extLst>
      <p:ext uri="{BB962C8B-B14F-4D97-AF65-F5344CB8AC3E}">
        <p14:creationId xmlns:p14="http://schemas.microsoft.com/office/powerpoint/2010/main" val="151909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487C8F-7D6C-4EAF-A9A5-45D8E94F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78DA0F-394A-417D-892B-8253831A2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screenshot of a computer&#10;&#10;Description automatically generated">
            <a:extLst>
              <a:ext uri="{FF2B5EF4-FFF2-40B4-BE49-F238E27FC236}">
                <a16:creationId xmlns:a16="http://schemas.microsoft.com/office/drawing/2014/main" id="{36569C24-F05C-8485-46DA-AF0CF8C7F7E3}"/>
              </a:ext>
            </a:extLst>
          </p:cNvPr>
          <p:cNvPicPr>
            <a:picLocks noChangeAspect="1"/>
          </p:cNvPicPr>
          <p:nvPr/>
        </p:nvPicPr>
        <p:blipFill>
          <a:blip r:embed="rId2"/>
          <a:stretch>
            <a:fillRect/>
          </a:stretch>
        </p:blipFill>
        <p:spPr>
          <a:xfrm>
            <a:off x="573893" y="1260921"/>
            <a:ext cx="10905066" cy="4452731"/>
          </a:xfrm>
          <a:prstGeom prst="rect">
            <a:avLst/>
          </a:prstGeom>
        </p:spPr>
      </p:pic>
      <p:pic>
        <p:nvPicPr>
          <p:cNvPr id="2" name="Picture 1">
            <a:extLst>
              <a:ext uri="{FF2B5EF4-FFF2-40B4-BE49-F238E27FC236}">
                <a16:creationId xmlns:a16="http://schemas.microsoft.com/office/drawing/2014/main" id="{D5902FF4-3A98-AD14-0060-B8AF82F5AD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7100" y="2144815"/>
            <a:ext cx="1058440" cy="1058440"/>
          </a:xfrm>
          <a:prstGeom prst="rect">
            <a:avLst/>
          </a:prstGeom>
        </p:spPr>
      </p:pic>
      <p:sp>
        <p:nvSpPr>
          <p:cNvPr id="4" name="Rectangle 3">
            <a:extLst>
              <a:ext uri="{FF2B5EF4-FFF2-40B4-BE49-F238E27FC236}">
                <a16:creationId xmlns:a16="http://schemas.microsoft.com/office/drawing/2014/main" id="{6BBDC666-686B-C401-DCAC-C473E8F4BD37}"/>
              </a:ext>
            </a:extLst>
          </p:cNvPr>
          <p:cNvSpPr/>
          <p:nvPr/>
        </p:nvSpPr>
        <p:spPr>
          <a:xfrm>
            <a:off x="477012" y="578103"/>
            <a:ext cx="3674404" cy="584775"/>
          </a:xfrm>
          <a:prstGeom prst="rect">
            <a:avLst/>
          </a:prstGeom>
          <a:noFill/>
        </p:spPr>
        <p:txBody>
          <a:bodyPr wrap="none" lIns="91440" tIns="45720" rIns="91440" bIns="45720">
            <a:spAutoFit/>
          </a:bodyPr>
          <a:lstStyle/>
          <a:p>
            <a:pPr algn="ctr"/>
            <a:r>
              <a:rPr lang="en-US" sz="3200" b="1" cap="none" spc="0" dirty="0">
                <a:ln w="0"/>
                <a:solidFill>
                  <a:schemeClr val="accent1"/>
                </a:solidFill>
                <a:effectLst>
                  <a:outerShdw blurRad="38100" dist="25400" dir="5400000" algn="ctr" rotWithShape="0">
                    <a:srgbClr val="6E747A">
                      <a:alpha val="43000"/>
                    </a:srgbClr>
                  </a:outerShdw>
                </a:effectLst>
              </a:rPr>
              <a:t>The POWER of $10</a:t>
            </a:r>
          </a:p>
        </p:txBody>
      </p:sp>
      <p:sp>
        <p:nvSpPr>
          <p:cNvPr id="6" name="Arrow: Left 5">
            <a:extLst>
              <a:ext uri="{FF2B5EF4-FFF2-40B4-BE49-F238E27FC236}">
                <a16:creationId xmlns:a16="http://schemas.microsoft.com/office/drawing/2014/main" id="{8A50E9B5-E363-C2A5-1939-255015F26853}"/>
              </a:ext>
            </a:extLst>
          </p:cNvPr>
          <p:cNvSpPr/>
          <p:nvPr/>
        </p:nvSpPr>
        <p:spPr>
          <a:xfrm rot="19268569">
            <a:off x="6716515" y="3424541"/>
            <a:ext cx="2327614" cy="31652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9D8D2B27-0739-306B-7D79-0617EEB529A7}"/>
              </a:ext>
            </a:extLst>
          </p:cNvPr>
          <p:cNvSpPr txBox="1"/>
          <p:nvPr/>
        </p:nvSpPr>
        <p:spPr>
          <a:xfrm>
            <a:off x="8302747" y="3393749"/>
            <a:ext cx="2055371" cy="923330"/>
          </a:xfrm>
          <a:prstGeom prst="rect">
            <a:avLst/>
          </a:prstGeom>
          <a:noFill/>
        </p:spPr>
        <p:txBody>
          <a:bodyPr wrap="none" rtlCol="0">
            <a:spAutoFit/>
          </a:bodyPr>
          <a:lstStyle/>
          <a:p>
            <a:pPr algn="ctr"/>
            <a:r>
              <a:rPr lang="en-ZA" b="1" dirty="0">
                <a:solidFill>
                  <a:srgbClr val="00B0F0"/>
                </a:solidFill>
              </a:rPr>
              <a:t>2300 “Free”</a:t>
            </a:r>
          </a:p>
          <a:p>
            <a:pPr algn="ctr"/>
            <a:r>
              <a:rPr lang="en-ZA" b="1" dirty="0">
                <a:solidFill>
                  <a:srgbClr val="00B0F0"/>
                </a:solidFill>
              </a:rPr>
              <a:t>Positions through</a:t>
            </a:r>
          </a:p>
          <a:p>
            <a:pPr algn="ctr"/>
            <a:r>
              <a:rPr lang="en-ZA" b="1" dirty="0">
                <a:solidFill>
                  <a:srgbClr val="00B0F0"/>
                </a:solidFill>
              </a:rPr>
              <a:t>6 Phases</a:t>
            </a:r>
          </a:p>
        </p:txBody>
      </p:sp>
      <p:sp>
        <p:nvSpPr>
          <p:cNvPr id="9" name="Explosion: 8 Points 8">
            <a:extLst>
              <a:ext uri="{FF2B5EF4-FFF2-40B4-BE49-F238E27FC236}">
                <a16:creationId xmlns:a16="http://schemas.microsoft.com/office/drawing/2014/main" id="{FC6923A9-84A3-BBEE-441A-1CFB82065796}"/>
              </a:ext>
            </a:extLst>
          </p:cNvPr>
          <p:cNvSpPr/>
          <p:nvPr/>
        </p:nvSpPr>
        <p:spPr>
          <a:xfrm>
            <a:off x="7875993" y="723797"/>
            <a:ext cx="3741249" cy="237894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cap="none" spc="0" dirty="0">
                <a:ln w="0"/>
                <a:solidFill>
                  <a:schemeClr val="tx1"/>
                </a:solidFill>
                <a:effectLst>
                  <a:outerShdw blurRad="38100" dist="25400" dir="5400000" algn="ctr" rotWithShape="0">
                    <a:srgbClr val="6E747A">
                      <a:alpha val="43000"/>
                    </a:srgbClr>
                  </a:outerShdw>
                </a:effectLst>
              </a:rPr>
              <a:t>Sustainability</a:t>
            </a:r>
          </a:p>
        </p:txBody>
      </p:sp>
    </p:spTree>
    <p:extLst>
      <p:ext uri="{BB962C8B-B14F-4D97-AF65-F5344CB8AC3E}">
        <p14:creationId xmlns:p14="http://schemas.microsoft.com/office/powerpoint/2010/main" val="302391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85FAF4-8D3B-6BCA-042A-4EE94A702B48}"/>
              </a:ext>
            </a:extLst>
          </p:cNvPr>
          <p:cNvSpPr/>
          <p:nvPr/>
        </p:nvSpPr>
        <p:spPr>
          <a:xfrm>
            <a:off x="753606" y="1033935"/>
            <a:ext cx="10075194" cy="5447645"/>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POWER </a:t>
            </a:r>
            <a:r>
              <a:rPr lang="en-US" sz="4000" b="1" dirty="0">
                <a:ln w="9525">
                  <a:solidFill>
                    <a:schemeClr val="bg1"/>
                  </a:solidFill>
                  <a:prstDash val="solid"/>
                </a:ln>
                <a:effectLst>
                  <a:outerShdw blurRad="12700" dist="38100" dir="2700000" algn="tl" rotWithShape="0">
                    <a:schemeClr val="bg1">
                      <a:lumMod val="50000"/>
                    </a:schemeClr>
                  </a:outerShdw>
                </a:effectLst>
              </a:rPr>
              <a:t>of a </a:t>
            </a: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once-off</a:t>
            </a:r>
          </a:p>
          <a:p>
            <a:pPr algn="ctr"/>
            <a:r>
              <a:rPr lang="en-US" sz="54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$10 contribution</a:t>
            </a:r>
          </a:p>
          <a:p>
            <a:pPr algn="ctr"/>
            <a:endParaRPr lang="en-US" sz="54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a:p>
            <a:pPr algn="ctr"/>
            <a:r>
              <a:rPr lang="en-US" sz="4000" b="1" dirty="0">
                <a:ln w="9525">
                  <a:solidFill>
                    <a:schemeClr val="bg1"/>
                  </a:solidFill>
                  <a:prstDash val="solid"/>
                </a:ln>
                <a:effectLst>
                  <a:outerShdw blurRad="12700" dist="38100" dir="2700000" algn="tl" rotWithShape="0">
                    <a:schemeClr val="bg1">
                      <a:lumMod val="50000"/>
                    </a:schemeClr>
                  </a:outerShdw>
                </a:effectLst>
              </a:rPr>
              <a:t>And how it will impact MILLIONS of lives </a:t>
            </a:r>
          </a:p>
          <a:p>
            <a:pPr algn="ctr"/>
            <a:r>
              <a:rPr lang="en-US" sz="4000" b="1" dirty="0">
                <a:ln w="9525">
                  <a:solidFill>
                    <a:schemeClr val="bg1"/>
                  </a:solidFill>
                  <a:prstDash val="solid"/>
                </a:ln>
                <a:effectLst>
                  <a:outerShdw blurRad="12700" dist="38100" dir="2700000" algn="tl" rotWithShape="0">
                    <a:schemeClr val="bg1">
                      <a:lumMod val="50000"/>
                    </a:schemeClr>
                  </a:outerShdw>
                </a:effectLst>
              </a:rPr>
              <a:t>and give people Hope again. </a:t>
            </a:r>
          </a:p>
          <a:p>
            <a:pPr algn="ctr"/>
            <a:endParaRPr lang="en-US" sz="4000" b="1" dirty="0">
              <a:ln w="9525">
                <a:solidFill>
                  <a:schemeClr val="bg1"/>
                </a:solidFill>
                <a:prstDash val="solid"/>
              </a:ln>
              <a:effectLst>
                <a:outerShdw blurRad="12700" dist="38100" dir="2700000" algn="tl" rotWithShape="0">
                  <a:schemeClr val="bg1">
                    <a:lumMod val="50000"/>
                  </a:schemeClr>
                </a:outerShdw>
              </a:effectLst>
            </a:endParaRPr>
          </a:p>
          <a:p>
            <a:pPr algn="ctr"/>
            <a:r>
              <a:rPr lang="en-US" sz="4000" b="1" u="sng"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t>Helping Hearts </a:t>
            </a: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the biggest </a:t>
            </a:r>
          </a:p>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Humanitari</a:t>
            </a:r>
            <a:r>
              <a:rPr lang="en-US" sz="4000" b="1" dirty="0">
                <a:ln w="9525">
                  <a:solidFill>
                    <a:schemeClr val="bg1"/>
                  </a:solidFill>
                  <a:prstDash val="solid"/>
                </a:ln>
                <a:effectLst>
                  <a:outerShdw blurRad="12700" dist="38100" dir="2700000" algn="tl" rotWithShape="0">
                    <a:schemeClr val="bg1">
                      <a:lumMod val="50000"/>
                    </a:schemeClr>
                  </a:outerShdw>
                </a:effectLst>
              </a:rPr>
              <a:t>an initiative EVER</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 name="Picture 2">
            <a:extLst>
              <a:ext uri="{FF2B5EF4-FFF2-40B4-BE49-F238E27FC236}">
                <a16:creationId xmlns:a16="http://schemas.microsoft.com/office/drawing/2014/main" id="{287703E9-6858-1580-5F65-FCAAB80E8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3187" y="5168348"/>
            <a:ext cx="1378274" cy="1378274"/>
          </a:xfrm>
          <a:prstGeom prst="rect">
            <a:avLst/>
          </a:prstGeom>
        </p:spPr>
      </p:pic>
    </p:spTree>
    <p:extLst>
      <p:ext uri="{BB962C8B-B14F-4D97-AF65-F5344CB8AC3E}">
        <p14:creationId xmlns:p14="http://schemas.microsoft.com/office/powerpoint/2010/main" val="77358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3" name="Picture 1032">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5" name="Oval 1034">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pic>
        <p:nvPicPr>
          <p:cNvPr id="1037" name="Picture 1036">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9" name="Picture 1038">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1" name="Rectangle 1040">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2" name="Rectangle 1">
            <a:extLst>
              <a:ext uri="{FF2B5EF4-FFF2-40B4-BE49-F238E27FC236}">
                <a16:creationId xmlns:a16="http://schemas.microsoft.com/office/drawing/2014/main" id="{A685FAF4-8D3B-6BCA-042A-4EE94A702B48}"/>
              </a:ext>
            </a:extLst>
          </p:cNvPr>
          <p:cNvSpPr/>
          <p:nvPr/>
        </p:nvSpPr>
        <p:spPr>
          <a:xfrm>
            <a:off x="5944358" y="1447800"/>
            <a:ext cx="5599942" cy="3096987"/>
          </a:xfrm>
          <a:prstGeom prst="rect">
            <a:avLst/>
          </a:prstGeom>
        </p:spPr>
        <p:txBody>
          <a:bodyPr vert="horz" lIns="91440" tIns="45720" rIns="91440" bIns="45720" rtlCol="0" anchor="b">
            <a:normAutofit/>
          </a:bodyPr>
          <a:lstStyle/>
          <a:p>
            <a:pPr algn="ctr">
              <a:spcBef>
                <a:spcPct val="0"/>
              </a:spcBef>
              <a:spcAft>
                <a:spcPts val="600"/>
              </a:spcAft>
            </a:pPr>
            <a:r>
              <a:rPr lang="en-US" sz="9600" b="1" cap="none" spc="0"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Crypto</a:t>
            </a:r>
            <a:r>
              <a:rPr lang="en-US" sz="6600" b="1" cap="none" spc="0"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 </a:t>
            </a:r>
          </a:p>
          <a:p>
            <a:pPr algn="ctr">
              <a:spcBef>
                <a:spcPct val="0"/>
              </a:spcBef>
              <a:spcAft>
                <a:spcPts val="600"/>
              </a:spcAft>
            </a:pPr>
            <a:r>
              <a:rPr lang="en-US" sz="6600" b="1" cap="none" spc="0"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Master</a:t>
            </a:r>
            <a:r>
              <a:rPr lang="en-US" sz="6600" b="1"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c</a:t>
            </a:r>
            <a:r>
              <a:rPr lang="en-US" sz="6600" b="1" cap="none" spc="0"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ea typeface="+mj-ea"/>
                <a:cs typeface="+mj-cs"/>
              </a:rPr>
              <a:t>ard</a:t>
            </a:r>
          </a:p>
        </p:txBody>
      </p:sp>
      <p:sp>
        <p:nvSpPr>
          <p:cNvPr id="1043" name="Freeform: Shape 1042">
            <a:extLst>
              <a:ext uri="{FF2B5EF4-FFF2-40B4-BE49-F238E27FC236}">
                <a16:creationId xmlns:a16="http://schemas.microsoft.com/office/drawing/2014/main" id="{D4D1EC32-8D7D-4EEB-B117-8A6BFB8E0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59120" y="659121"/>
            <a:ext cx="6858001" cy="5539756"/>
          </a:xfrm>
          <a:custGeom>
            <a:avLst/>
            <a:gdLst>
              <a:gd name="connsiteX0" fmla="*/ 6858001 w 6858001"/>
              <a:gd name="connsiteY0" fmla="*/ 1344715 h 5539756"/>
              <a:gd name="connsiteX1" fmla="*/ 6858001 w 6858001"/>
              <a:gd name="connsiteY1" fmla="*/ 1177 h 5539756"/>
              <a:gd name="connsiteX2" fmla="*/ 6702324 w 6858001"/>
              <a:gd name="connsiteY2" fmla="*/ 26222 h 5539756"/>
              <a:gd name="connsiteX3" fmla="*/ 6547333 w 6858001"/>
              <a:gd name="connsiteY3" fmla="*/ 50091 h 5539756"/>
              <a:gd name="connsiteX4" fmla="*/ 6391657 w 6858001"/>
              <a:gd name="connsiteY4" fmla="*/ 73455 h 5539756"/>
              <a:gd name="connsiteX5" fmla="*/ 6235294 w 6858001"/>
              <a:gd name="connsiteY5" fmla="*/ 93458 h 5539756"/>
              <a:gd name="connsiteX6" fmla="*/ 6079618 w 6858001"/>
              <a:gd name="connsiteY6" fmla="*/ 113629 h 5539756"/>
              <a:gd name="connsiteX7" fmla="*/ 5923255 w 6858001"/>
              <a:gd name="connsiteY7" fmla="*/ 132455 h 5539756"/>
              <a:gd name="connsiteX8" fmla="*/ 5768950 w 6858001"/>
              <a:gd name="connsiteY8" fmla="*/ 148591 h 5539756"/>
              <a:gd name="connsiteX9" fmla="*/ 5612588 w 6858001"/>
              <a:gd name="connsiteY9" fmla="*/ 163887 h 5539756"/>
              <a:gd name="connsiteX10" fmla="*/ 5456911 w 6858001"/>
              <a:gd name="connsiteY10" fmla="*/ 177839 h 5539756"/>
              <a:gd name="connsiteX11" fmla="*/ 5303978 w 6858001"/>
              <a:gd name="connsiteY11" fmla="*/ 189941 h 5539756"/>
              <a:gd name="connsiteX12" fmla="*/ 5148987 w 6858001"/>
              <a:gd name="connsiteY12" fmla="*/ 202044 h 5539756"/>
              <a:gd name="connsiteX13" fmla="*/ 4996054 w 6858001"/>
              <a:gd name="connsiteY13" fmla="*/ 212129 h 5539756"/>
              <a:gd name="connsiteX14" fmla="*/ 4843120 w 6858001"/>
              <a:gd name="connsiteY14" fmla="*/ 220029 h 5539756"/>
              <a:gd name="connsiteX15" fmla="*/ 4690873 w 6858001"/>
              <a:gd name="connsiteY15" fmla="*/ 228266 h 5539756"/>
              <a:gd name="connsiteX16" fmla="*/ 4539997 w 6858001"/>
              <a:gd name="connsiteY16" fmla="*/ 235157 h 5539756"/>
              <a:gd name="connsiteX17" fmla="*/ 4390492 w 6858001"/>
              <a:gd name="connsiteY17" fmla="*/ 240032 h 5539756"/>
              <a:gd name="connsiteX18" fmla="*/ 4240988 w 6858001"/>
              <a:gd name="connsiteY18" fmla="*/ 244234 h 5539756"/>
              <a:gd name="connsiteX19" fmla="*/ 4092855 w 6858001"/>
              <a:gd name="connsiteY19" fmla="*/ 248268 h 5539756"/>
              <a:gd name="connsiteX20" fmla="*/ 3946780 w 6858001"/>
              <a:gd name="connsiteY20" fmla="*/ 250117 h 5539756"/>
              <a:gd name="connsiteX21" fmla="*/ 3800704 w 6858001"/>
              <a:gd name="connsiteY21" fmla="*/ 252134 h 5539756"/>
              <a:gd name="connsiteX22" fmla="*/ 3656686 w 6858001"/>
              <a:gd name="connsiteY22" fmla="*/ 253143 h 5539756"/>
              <a:gd name="connsiteX23" fmla="*/ 3514040 w 6858001"/>
              <a:gd name="connsiteY23" fmla="*/ 252134 h 5539756"/>
              <a:gd name="connsiteX24" fmla="*/ 3372765 w 6858001"/>
              <a:gd name="connsiteY24" fmla="*/ 252134 h 5539756"/>
              <a:gd name="connsiteX25" fmla="*/ 3232862 w 6858001"/>
              <a:gd name="connsiteY25" fmla="*/ 250117 h 5539756"/>
              <a:gd name="connsiteX26" fmla="*/ 3095702 w 6858001"/>
              <a:gd name="connsiteY26" fmla="*/ 247092 h 5539756"/>
              <a:gd name="connsiteX27" fmla="*/ 2959914 w 6858001"/>
              <a:gd name="connsiteY27" fmla="*/ 244234 h 5539756"/>
              <a:gd name="connsiteX28" fmla="*/ 2826868 w 6858001"/>
              <a:gd name="connsiteY28" fmla="*/ 241040 h 5539756"/>
              <a:gd name="connsiteX29" fmla="*/ 2694509 w 6858001"/>
              <a:gd name="connsiteY29" fmla="*/ 236166 h 5539756"/>
              <a:gd name="connsiteX30" fmla="*/ 2564208 w 6858001"/>
              <a:gd name="connsiteY30" fmla="*/ 230955 h 5539756"/>
              <a:gd name="connsiteX31" fmla="*/ 2436649 w 6858001"/>
              <a:gd name="connsiteY31" fmla="*/ 226249 h 5539756"/>
              <a:gd name="connsiteX32" fmla="*/ 2187703 w 6858001"/>
              <a:gd name="connsiteY32" fmla="*/ 212969 h 5539756"/>
              <a:gd name="connsiteX33" fmla="*/ 1949045 w 6858001"/>
              <a:gd name="connsiteY33" fmla="*/ 198850 h 5539756"/>
              <a:gd name="connsiteX34" fmla="*/ 1719988 w 6858001"/>
              <a:gd name="connsiteY34" fmla="*/ 184058 h 5539756"/>
              <a:gd name="connsiteX35" fmla="*/ 1503275 w 6858001"/>
              <a:gd name="connsiteY35" fmla="*/ 167753 h 5539756"/>
              <a:gd name="connsiteX36" fmla="*/ 1296163 w 6858001"/>
              <a:gd name="connsiteY36" fmla="*/ 150776 h 5539756"/>
              <a:gd name="connsiteX37" fmla="*/ 1104139 w 6858001"/>
              <a:gd name="connsiteY37" fmla="*/ 132455 h 5539756"/>
              <a:gd name="connsiteX38" fmla="*/ 923774 w 6858001"/>
              <a:gd name="connsiteY38" fmla="*/ 114469 h 5539756"/>
              <a:gd name="connsiteX39" fmla="*/ 757810 w 6858001"/>
              <a:gd name="connsiteY39" fmla="*/ 96484 h 5539756"/>
              <a:gd name="connsiteX40" fmla="*/ 605563 w 6858001"/>
              <a:gd name="connsiteY40" fmla="*/ 79507 h 5539756"/>
              <a:gd name="connsiteX41" fmla="*/ 470460 w 6858001"/>
              <a:gd name="connsiteY41" fmla="*/ 63370 h 5539756"/>
              <a:gd name="connsiteX42" fmla="*/ 348388 w 6858001"/>
              <a:gd name="connsiteY42" fmla="*/ 48074 h 5539756"/>
              <a:gd name="connsiteX43" fmla="*/ 245518 w 6858001"/>
              <a:gd name="connsiteY43" fmla="*/ 35299 h 5539756"/>
              <a:gd name="connsiteX44" fmla="*/ 159107 w 6858001"/>
              <a:gd name="connsiteY44" fmla="*/ 23197 h 5539756"/>
              <a:gd name="connsiteX45" fmla="*/ 40463 w 6858001"/>
              <a:gd name="connsiteY45" fmla="*/ 5883 h 5539756"/>
              <a:gd name="connsiteX46" fmla="*/ 1 w 6858001"/>
              <a:gd name="connsiteY46" fmla="*/ 0 h 5539756"/>
              <a:gd name="connsiteX47" fmla="*/ 1 w 6858001"/>
              <a:gd name="connsiteY47" fmla="*/ 905405 h 5539756"/>
              <a:gd name="connsiteX48" fmla="*/ 0 w 6858001"/>
              <a:gd name="connsiteY48" fmla="*/ 905405 h 5539756"/>
              <a:gd name="connsiteX49" fmla="*/ 0 w 6858001"/>
              <a:gd name="connsiteY49" fmla="*/ 5539756 h 5539756"/>
              <a:gd name="connsiteX50" fmla="*/ 6858000 w 6858001"/>
              <a:gd name="connsiteY50" fmla="*/ 5539756 h 5539756"/>
              <a:gd name="connsiteX51" fmla="*/ 6858000 w 6858001"/>
              <a:gd name="connsiteY51" fmla="*/ 1344715 h 55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39756">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405"/>
                </a:lnTo>
                <a:lnTo>
                  <a:pt x="0" y="905405"/>
                </a:lnTo>
                <a:lnTo>
                  <a:pt x="0" y="5539756"/>
                </a:lnTo>
                <a:lnTo>
                  <a:pt x="6858000" y="5539756"/>
                </a:lnTo>
                <a:lnTo>
                  <a:pt x="6858000" y="1344715"/>
                </a:lnTo>
                <a:close/>
              </a:path>
            </a:pathLst>
          </a:custGeom>
          <a:solidFill>
            <a:srgbClr val="FFFFFF"/>
          </a:solidFill>
          <a:ln>
            <a:noFill/>
          </a:ln>
        </p:spPr>
        <p:txBody>
          <a:bodyPr/>
          <a:lstStyle/>
          <a:p>
            <a:endParaRPr lang="en-ZA"/>
          </a:p>
        </p:txBody>
      </p:sp>
      <p:pic>
        <p:nvPicPr>
          <p:cNvPr id="3" name="Picture 2" descr="A logo of a heart and a person holding it&#10;&#10;Description automatically generated">
            <a:extLst>
              <a:ext uri="{FF2B5EF4-FFF2-40B4-BE49-F238E27FC236}">
                <a16:creationId xmlns:a16="http://schemas.microsoft.com/office/drawing/2014/main" id="{287703E9-6858-1580-5F65-FCAAB80E82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5177" y="647698"/>
            <a:ext cx="3331001" cy="3331001"/>
          </a:xfrm>
          <a:prstGeom prst="rect">
            <a:avLst/>
          </a:prstGeom>
          <a:effectLst/>
        </p:spPr>
      </p:pic>
      <p:sp>
        <p:nvSpPr>
          <p:cNvPr id="1045" name="Freeform 27">
            <a:extLst>
              <a:ext uri="{FF2B5EF4-FFF2-40B4-BE49-F238E27FC236}">
                <a16:creationId xmlns:a16="http://schemas.microsoft.com/office/drawing/2014/main" id="{38EBD67A-F537-456C-967F-D1E5910B7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93485"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6" name="Picture 2" descr="Lifestyle &amp; Insurance Benefits | World Mastercard Credit Card">
            <a:extLst>
              <a:ext uri="{FF2B5EF4-FFF2-40B4-BE49-F238E27FC236}">
                <a16:creationId xmlns:a16="http://schemas.microsoft.com/office/drawing/2014/main" id="{8D80D9DC-AF17-ECCF-0203-0CC1B1A4561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1273" y="4085842"/>
            <a:ext cx="3775991" cy="212399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95F4688D-F7D6-4D91-7939-25F615456281}"/>
              </a:ext>
            </a:extLst>
          </p:cNvPr>
          <p:cNvSpPr/>
          <p:nvPr/>
        </p:nvSpPr>
        <p:spPr>
          <a:xfrm>
            <a:off x="4895787" y="406895"/>
            <a:ext cx="6907299" cy="63450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34986321-785A-5889-797B-BFAEA788B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579" y="1151722"/>
            <a:ext cx="1257300" cy="1716001"/>
          </a:xfrm>
          <a:prstGeom prst="rect">
            <a:avLst/>
          </a:prstGeom>
        </p:spPr>
      </p:pic>
      <p:pic>
        <p:nvPicPr>
          <p:cNvPr id="4" name="Picture 3">
            <a:extLst>
              <a:ext uri="{FF2B5EF4-FFF2-40B4-BE49-F238E27FC236}">
                <a16:creationId xmlns:a16="http://schemas.microsoft.com/office/drawing/2014/main" id="{9DC3B318-1BFD-1103-15CA-EBB610FE05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9870" y="1151722"/>
            <a:ext cx="1383236" cy="1716001"/>
          </a:xfrm>
          <a:prstGeom prst="rect">
            <a:avLst/>
          </a:prstGeom>
        </p:spPr>
      </p:pic>
      <p:pic>
        <p:nvPicPr>
          <p:cNvPr id="6" name="Picture 5">
            <a:extLst>
              <a:ext uri="{FF2B5EF4-FFF2-40B4-BE49-F238E27FC236}">
                <a16:creationId xmlns:a16="http://schemas.microsoft.com/office/drawing/2014/main" id="{2D6FA465-1821-1556-699F-277C9C7A04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79" y="3331304"/>
            <a:ext cx="1257300" cy="1370836"/>
          </a:xfrm>
          <a:prstGeom prst="rect">
            <a:avLst/>
          </a:prstGeom>
        </p:spPr>
      </p:pic>
      <p:pic>
        <p:nvPicPr>
          <p:cNvPr id="12" name="Picture 11">
            <a:extLst>
              <a:ext uri="{FF2B5EF4-FFF2-40B4-BE49-F238E27FC236}">
                <a16:creationId xmlns:a16="http://schemas.microsoft.com/office/drawing/2014/main" id="{C7C307C3-89BE-2130-9031-A92D141438EB}"/>
              </a:ext>
            </a:extLst>
          </p:cNvPr>
          <p:cNvPicPr>
            <a:picLocks noChangeAspect="1"/>
          </p:cNvPicPr>
          <p:nvPr/>
        </p:nvPicPr>
        <p:blipFill>
          <a:blip r:embed="rId6"/>
          <a:stretch>
            <a:fillRect/>
          </a:stretch>
        </p:blipFill>
        <p:spPr>
          <a:xfrm>
            <a:off x="5356680" y="1201013"/>
            <a:ext cx="2317584" cy="1344493"/>
          </a:xfrm>
          <a:prstGeom prst="rect">
            <a:avLst/>
          </a:prstGeom>
        </p:spPr>
      </p:pic>
      <p:pic>
        <p:nvPicPr>
          <p:cNvPr id="13" name="Picture 8" descr="Children Education Images - Free ...">
            <a:extLst>
              <a:ext uri="{FF2B5EF4-FFF2-40B4-BE49-F238E27FC236}">
                <a16:creationId xmlns:a16="http://schemas.microsoft.com/office/drawing/2014/main" id="{C17439BA-62C7-D0ED-8065-4E7AD35C47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0521" y="1198206"/>
            <a:ext cx="2348772" cy="13444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Petition · End Child Hunger For Good ...">
            <a:extLst>
              <a:ext uri="{FF2B5EF4-FFF2-40B4-BE49-F238E27FC236}">
                <a16:creationId xmlns:a16="http://schemas.microsoft.com/office/drawing/2014/main" id="{642C0D84-8E4A-E6F7-4AD8-615D96ABA5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9322" y="4328051"/>
            <a:ext cx="2264980" cy="14434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urch builds shelter for orphans in Congo">
            <a:extLst>
              <a:ext uri="{FF2B5EF4-FFF2-40B4-BE49-F238E27FC236}">
                <a16:creationId xmlns:a16="http://schemas.microsoft.com/office/drawing/2014/main" id="{628FE3EB-1759-30B7-CEB8-BD5C22619C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7289" y="4363704"/>
            <a:ext cx="2264980" cy="14939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8DD455C-13BB-5EC6-F615-B12042903BDB}"/>
              </a:ext>
            </a:extLst>
          </p:cNvPr>
          <p:cNvSpPr txBox="1"/>
          <p:nvPr/>
        </p:nvSpPr>
        <p:spPr>
          <a:xfrm>
            <a:off x="212184" y="415902"/>
            <a:ext cx="1632178" cy="584775"/>
          </a:xfrm>
          <a:prstGeom prst="rect">
            <a:avLst/>
          </a:prstGeom>
          <a:noFill/>
        </p:spPr>
        <p:txBody>
          <a:bodyPr wrap="none" rtlCol="0">
            <a:spAutoFit/>
          </a:bodyPr>
          <a:lstStyle/>
          <a:p>
            <a:pPr algn="ctr"/>
            <a:r>
              <a:rPr lang="en-ZA" sz="1600" dirty="0">
                <a:solidFill>
                  <a:srgbClr val="FFFF00"/>
                </a:solidFill>
              </a:rPr>
              <a:t>Founder</a:t>
            </a:r>
          </a:p>
          <a:p>
            <a:pPr algn="ctr"/>
            <a:r>
              <a:rPr lang="en-ZA" sz="1600" dirty="0"/>
              <a:t>Dr Stefan Pienaar</a:t>
            </a:r>
          </a:p>
        </p:txBody>
      </p:sp>
      <p:sp>
        <p:nvSpPr>
          <p:cNvPr id="16" name="TextBox 15">
            <a:extLst>
              <a:ext uri="{FF2B5EF4-FFF2-40B4-BE49-F238E27FC236}">
                <a16:creationId xmlns:a16="http://schemas.microsoft.com/office/drawing/2014/main" id="{2A020C96-1615-8651-7830-F6C1F81500DF}"/>
              </a:ext>
            </a:extLst>
          </p:cNvPr>
          <p:cNvSpPr txBox="1"/>
          <p:nvPr/>
        </p:nvSpPr>
        <p:spPr>
          <a:xfrm>
            <a:off x="2737044" y="489300"/>
            <a:ext cx="1162882" cy="584775"/>
          </a:xfrm>
          <a:prstGeom prst="rect">
            <a:avLst/>
          </a:prstGeom>
          <a:noFill/>
        </p:spPr>
        <p:txBody>
          <a:bodyPr wrap="none" rtlCol="0">
            <a:spAutoFit/>
          </a:bodyPr>
          <a:lstStyle/>
          <a:p>
            <a:pPr algn="ctr"/>
            <a:r>
              <a:rPr lang="en-ZA" sz="1600" dirty="0">
                <a:solidFill>
                  <a:srgbClr val="FFFF00"/>
                </a:solidFill>
              </a:rPr>
              <a:t>Co-Founder</a:t>
            </a:r>
          </a:p>
          <a:p>
            <a:pPr algn="ctr"/>
            <a:r>
              <a:rPr lang="en-ZA" sz="1600" dirty="0"/>
              <a:t>Adel Kotze</a:t>
            </a:r>
          </a:p>
        </p:txBody>
      </p:sp>
      <p:sp>
        <p:nvSpPr>
          <p:cNvPr id="17" name="TextBox 16">
            <a:extLst>
              <a:ext uri="{FF2B5EF4-FFF2-40B4-BE49-F238E27FC236}">
                <a16:creationId xmlns:a16="http://schemas.microsoft.com/office/drawing/2014/main" id="{EA62F76D-C632-5D7B-0A3A-FAC078DEA777}"/>
              </a:ext>
            </a:extLst>
          </p:cNvPr>
          <p:cNvSpPr txBox="1"/>
          <p:nvPr/>
        </p:nvSpPr>
        <p:spPr>
          <a:xfrm>
            <a:off x="5520538" y="650500"/>
            <a:ext cx="1835759" cy="692497"/>
          </a:xfrm>
          <a:prstGeom prst="rect">
            <a:avLst/>
          </a:prstGeom>
          <a:noFill/>
        </p:spPr>
        <p:txBody>
          <a:bodyPr wrap="none" rtlCol="0">
            <a:spAutoFit/>
          </a:bodyPr>
          <a:lstStyle/>
          <a:p>
            <a:pPr algn="ctr"/>
            <a:r>
              <a:rPr lang="en-ZA" sz="1600" b="1" dirty="0">
                <a:solidFill>
                  <a:srgbClr val="FFFF00"/>
                </a:solidFill>
              </a:rPr>
              <a:t>CHILD UPLIFTMENT</a:t>
            </a:r>
          </a:p>
          <a:p>
            <a:pPr algn="ctr"/>
            <a:endParaRPr lang="en-ZA" sz="900" b="1" dirty="0">
              <a:solidFill>
                <a:srgbClr val="FFFF00"/>
              </a:solidFill>
            </a:endParaRPr>
          </a:p>
          <a:p>
            <a:pPr algn="ctr"/>
            <a:endParaRPr lang="en-ZA" sz="1400" dirty="0"/>
          </a:p>
        </p:txBody>
      </p:sp>
      <p:sp>
        <p:nvSpPr>
          <p:cNvPr id="18" name="TextBox 17">
            <a:extLst>
              <a:ext uri="{FF2B5EF4-FFF2-40B4-BE49-F238E27FC236}">
                <a16:creationId xmlns:a16="http://schemas.microsoft.com/office/drawing/2014/main" id="{CDF2287D-1594-CE91-7C1D-7F444B3DCECE}"/>
              </a:ext>
            </a:extLst>
          </p:cNvPr>
          <p:cNvSpPr txBox="1"/>
          <p:nvPr/>
        </p:nvSpPr>
        <p:spPr>
          <a:xfrm>
            <a:off x="9546826" y="650500"/>
            <a:ext cx="1196161" cy="477054"/>
          </a:xfrm>
          <a:prstGeom prst="rect">
            <a:avLst/>
          </a:prstGeom>
          <a:noFill/>
        </p:spPr>
        <p:txBody>
          <a:bodyPr wrap="none" rtlCol="0">
            <a:spAutoFit/>
          </a:bodyPr>
          <a:lstStyle/>
          <a:p>
            <a:pPr algn="ctr"/>
            <a:r>
              <a:rPr lang="en-ZA" sz="1600" b="1" dirty="0">
                <a:solidFill>
                  <a:srgbClr val="FFFF00"/>
                </a:solidFill>
              </a:rPr>
              <a:t>EDUCATION</a:t>
            </a:r>
          </a:p>
          <a:p>
            <a:pPr algn="ctr"/>
            <a:endParaRPr lang="en-ZA" sz="900" b="1" dirty="0">
              <a:solidFill>
                <a:srgbClr val="FFFF00"/>
              </a:solidFill>
            </a:endParaRPr>
          </a:p>
        </p:txBody>
      </p:sp>
      <p:sp>
        <p:nvSpPr>
          <p:cNvPr id="19" name="TextBox 18">
            <a:extLst>
              <a:ext uri="{FF2B5EF4-FFF2-40B4-BE49-F238E27FC236}">
                <a16:creationId xmlns:a16="http://schemas.microsoft.com/office/drawing/2014/main" id="{F933B317-ADDD-F6E3-1220-3CB8B2D00144}"/>
              </a:ext>
            </a:extLst>
          </p:cNvPr>
          <p:cNvSpPr txBox="1"/>
          <p:nvPr/>
        </p:nvSpPr>
        <p:spPr>
          <a:xfrm>
            <a:off x="6019677" y="3818713"/>
            <a:ext cx="930063" cy="477054"/>
          </a:xfrm>
          <a:prstGeom prst="rect">
            <a:avLst/>
          </a:prstGeom>
          <a:noFill/>
        </p:spPr>
        <p:txBody>
          <a:bodyPr wrap="none" rtlCol="0">
            <a:spAutoFit/>
          </a:bodyPr>
          <a:lstStyle/>
          <a:p>
            <a:pPr algn="ctr"/>
            <a:r>
              <a:rPr lang="en-ZA" sz="1600" b="1" dirty="0">
                <a:solidFill>
                  <a:srgbClr val="FFFF00"/>
                </a:solidFill>
              </a:rPr>
              <a:t>HUNGER</a:t>
            </a:r>
          </a:p>
          <a:p>
            <a:pPr algn="ctr"/>
            <a:endParaRPr lang="en-ZA" sz="900" b="1" dirty="0">
              <a:solidFill>
                <a:srgbClr val="FFFF00"/>
              </a:solidFill>
            </a:endParaRPr>
          </a:p>
        </p:txBody>
      </p:sp>
      <p:sp>
        <p:nvSpPr>
          <p:cNvPr id="20" name="TextBox 19">
            <a:extLst>
              <a:ext uri="{FF2B5EF4-FFF2-40B4-BE49-F238E27FC236}">
                <a16:creationId xmlns:a16="http://schemas.microsoft.com/office/drawing/2014/main" id="{072A4684-D7DD-5624-474C-42D6E5B0B66A}"/>
              </a:ext>
            </a:extLst>
          </p:cNvPr>
          <p:cNvSpPr txBox="1"/>
          <p:nvPr/>
        </p:nvSpPr>
        <p:spPr>
          <a:xfrm>
            <a:off x="9524926" y="3788963"/>
            <a:ext cx="1387238" cy="692497"/>
          </a:xfrm>
          <a:prstGeom prst="rect">
            <a:avLst/>
          </a:prstGeom>
          <a:noFill/>
        </p:spPr>
        <p:txBody>
          <a:bodyPr wrap="none" rtlCol="0">
            <a:spAutoFit/>
          </a:bodyPr>
          <a:lstStyle/>
          <a:p>
            <a:pPr algn="ctr"/>
            <a:r>
              <a:rPr lang="en-ZA" sz="1600" b="1" dirty="0">
                <a:solidFill>
                  <a:srgbClr val="FFFF00"/>
                </a:solidFill>
              </a:rPr>
              <a:t>ORPHANAGES</a:t>
            </a:r>
          </a:p>
          <a:p>
            <a:pPr algn="ctr"/>
            <a:endParaRPr lang="en-ZA" sz="900" b="1" dirty="0">
              <a:solidFill>
                <a:srgbClr val="FFFF00"/>
              </a:solidFill>
            </a:endParaRPr>
          </a:p>
          <a:p>
            <a:pPr algn="ctr"/>
            <a:endParaRPr lang="en-ZA" sz="1400" dirty="0"/>
          </a:p>
        </p:txBody>
      </p:sp>
      <p:sp>
        <p:nvSpPr>
          <p:cNvPr id="22" name="TextBox 21">
            <a:extLst>
              <a:ext uri="{FF2B5EF4-FFF2-40B4-BE49-F238E27FC236}">
                <a16:creationId xmlns:a16="http://schemas.microsoft.com/office/drawing/2014/main" id="{694C0114-E612-FB0C-EF79-B5FA8F77A74A}"/>
              </a:ext>
            </a:extLst>
          </p:cNvPr>
          <p:cNvSpPr txBox="1"/>
          <p:nvPr/>
        </p:nvSpPr>
        <p:spPr>
          <a:xfrm>
            <a:off x="1999843" y="3429000"/>
            <a:ext cx="2489912" cy="1600438"/>
          </a:xfrm>
          <a:prstGeom prst="rect">
            <a:avLst/>
          </a:prstGeom>
          <a:noFill/>
        </p:spPr>
        <p:txBody>
          <a:bodyPr wrap="none" rtlCol="0">
            <a:spAutoFit/>
          </a:bodyPr>
          <a:lstStyle/>
          <a:p>
            <a:pPr algn="ctr"/>
            <a:r>
              <a:rPr lang="en-ZA" sz="1400" b="1" dirty="0">
                <a:solidFill>
                  <a:srgbClr val="FFFF00"/>
                </a:solidFill>
              </a:rPr>
              <a:t>EXTERNAL SERVICE PROVIDER</a:t>
            </a:r>
          </a:p>
          <a:p>
            <a:pPr algn="ctr"/>
            <a:r>
              <a:rPr lang="en-ZA" sz="1400" dirty="0"/>
              <a:t>Wealth Creator 1 &amp; 2</a:t>
            </a:r>
          </a:p>
          <a:p>
            <a:pPr algn="ctr"/>
            <a:r>
              <a:rPr lang="en-ZA" sz="1400" b="1" dirty="0"/>
              <a:t>Prof Francois Engelbrecht</a:t>
            </a:r>
          </a:p>
          <a:p>
            <a:pPr algn="ctr"/>
            <a:endParaRPr lang="en-ZA" sz="1400" dirty="0"/>
          </a:p>
          <a:p>
            <a:pPr algn="ctr"/>
            <a:r>
              <a:rPr lang="en-ZA" sz="1400" dirty="0"/>
              <a:t>Training &amp; Coaching</a:t>
            </a:r>
          </a:p>
          <a:p>
            <a:pPr algn="ctr"/>
            <a:r>
              <a:rPr lang="en-ZA" sz="1400" dirty="0"/>
              <a:t>Modules to uplift everyone re. </a:t>
            </a:r>
          </a:p>
          <a:p>
            <a:pPr algn="ctr"/>
            <a:r>
              <a:rPr lang="en-ZA" sz="1400" dirty="0"/>
              <a:t>Financial management skills etc</a:t>
            </a:r>
          </a:p>
        </p:txBody>
      </p:sp>
      <p:sp>
        <p:nvSpPr>
          <p:cNvPr id="31" name="Rectangle 30">
            <a:extLst>
              <a:ext uri="{FF2B5EF4-FFF2-40B4-BE49-F238E27FC236}">
                <a16:creationId xmlns:a16="http://schemas.microsoft.com/office/drawing/2014/main" id="{C70BCA1E-FECD-1189-D680-CF53975E4392}"/>
              </a:ext>
            </a:extLst>
          </p:cNvPr>
          <p:cNvSpPr/>
          <p:nvPr/>
        </p:nvSpPr>
        <p:spPr>
          <a:xfrm>
            <a:off x="7396501" y="2948934"/>
            <a:ext cx="1979911" cy="1015663"/>
          </a:xfrm>
          <a:prstGeom prst="rect">
            <a:avLst/>
          </a:prstGeom>
          <a:noFill/>
        </p:spPr>
        <p:txBody>
          <a:bodyPr wrap="square" lIns="91440" tIns="45720" rIns="91440" bIns="45720">
            <a:spAutoFit/>
          </a:bodyPr>
          <a:lstStyle/>
          <a:p>
            <a:pPr algn="ct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CAUSES</a:t>
            </a:r>
          </a:p>
          <a:p>
            <a:pPr algn="ctr"/>
            <a:r>
              <a:rPr lang="en-US" sz="2000" b="1" dirty="0">
                <a:ln w="9525">
                  <a:solidFill>
                    <a:schemeClr val="bg1"/>
                  </a:solidFill>
                  <a:prstDash val="solid"/>
                </a:ln>
                <a:effectLst>
                  <a:outerShdw blurRad="12700" dist="38100" dir="2700000" algn="tl" rotWithShape="0">
                    <a:schemeClr val="bg1">
                      <a:lumMod val="50000"/>
                    </a:schemeClr>
                  </a:outerShdw>
                </a:effectLst>
              </a:rPr>
              <a:t>BEING</a:t>
            </a:r>
          </a:p>
          <a:p>
            <a:pPr algn="ct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SUPPORTED</a:t>
            </a:r>
          </a:p>
        </p:txBody>
      </p:sp>
      <p:pic>
        <p:nvPicPr>
          <p:cNvPr id="2" name="Picture 1" descr="A person with long hair wearing a suit&#10;&#10;Description automatically generated">
            <a:extLst>
              <a:ext uri="{FF2B5EF4-FFF2-40B4-BE49-F238E27FC236}">
                <a16:creationId xmlns:a16="http://schemas.microsoft.com/office/drawing/2014/main" id="{72C4CBC7-1E1B-3B0C-DA1C-AF16E33020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1746" y="5165721"/>
            <a:ext cx="1393514" cy="1339072"/>
          </a:xfrm>
          <a:prstGeom prst="rect">
            <a:avLst/>
          </a:prstGeom>
        </p:spPr>
      </p:pic>
      <p:sp>
        <p:nvSpPr>
          <p:cNvPr id="5" name="TextBox 4">
            <a:extLst>
              <a:ext uri="{FF2B5EF4-FFF2-40B4-BE49-F238E27FC236}">
                <a16:creationId xmlns:a16="http://schemas.microsoft.com/office/drawing/2014/main" id="{6684B26A-7BFE-8D4A-6CE5-7F0429CA8DD6}"/>
              </a:ext>
            </a:extLst>
          </p:cNvPr>
          <p:cNvSpPr txBox="1"/>
          <p:nvPr/>
        </p:nvSpPr>
        <p:spPr>
          <a:xfrm>
            <a:off x="2115937" y="5498921"/>
            <a:ext cx="2124620" cy="954107"/>
          </a:xfrm>
          <a:prstGeom prst="rect">
            <a:avLst/>
          </a:prstGeom>
          <a:noFill/>
        </p:spPr>
        <p:txBody>
          <a:bodyPr wrap="none" rtlCol="0">
            <a:spAutoFit/>
          </a:bodyPr>
          <a:lstStyle/>
          <a:p>
            <a:pPr algn="ctr"/>
            <a:r>
              <a:rPr lang="en-ZA" sz="1400" b="1" dirty="0">
                <a:solidFill>
                  <a:srgbClr val="FFFF00"/>
                </a:solidFill>
              </a:rPr>
              <a:t>HEAD: IT &amp; WEB SERVICES</a:t>
            </a:r>
          </a:p>
          <a:p>
            <a:pPr algn="ctr"/>
            <a:endParaRPr lang="en-ZA" sz="1400" dirty="0"/>
          </a:p>
          <a:p>
            <a:pPr algn="ctr"/>
            <a:r>
              <a:rPr lang="en-ZA" sz="1400" b="1" dirty="0"/>
              <a:t>Dr </a:t>
            </a:r>
            <a:r>
              <a:rPr lang="en-ZA" sz="1400" b="1" dirty="0" err="1"/>
              <a:t>Karien</a:t>
            </a:r>
            <a:r>
              <a:rPr lang="en-ZA" sz="1400" b="1" dirty="0"/>
              <a:t> Smith</a:t>
            </a:r>
          </a:p>
          <a:p>
            <a:pPr algn="ctr"/>
            <a:endParaRPr lang="en-ZA" sz="1400" dirty="0"/>
          </a:p>
        </p:txBody>
      </p:sp>
    </p:spTree>
    <p:extLst>
      <p:ext uri="{BB962C8B-B14F-4D97-AF65-F5344CB8AC3E}">
        <p14:creationId xmlns:p14="http://schemas.microsoft.com/office/powerpoint/2010/main" val="21858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circle(in)">
                                      <p:cBhvr>
                                        <p:cTn id="42" dur="20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73D57A-BBBD-ACB6-3299-9ED7D19FB392}"/>
              </a:ext>
            </a:extLst>
          </p:cNvPr>
          <p:cNvSpPr/>
          <p:nvPr/>
        </p:nvSpPr>
        <p:spPr>
          <a:xfrm>
            <a:off x="89251" y="1090039"/>
            <a:ext cx="10578749" cy="5016758"/>
          </a:xfrm>
          <a:prstGeom prst="rect">
            <a:avLst/>
          </a:prstGeom>
          <a:noFill/>
        </p:spPr>
        <p:txBody>
          <a:bodyPr wrap="square" lIns="91440" tIns="45720" rIns="91440" bIns="45720">
            <a:spAutoFit/>
          </a:bodyPr>
          <a:lstStyle/>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w="0"/>
                <a:effectLst/>
                <a:uLnTx/>
                <a:uFillTx/>
                <a:latin typeface="Calibri"/>
                <a:ea typeface="+mn-ea"/>
                <a:cs typeface="+mn-cs"/>
              </a:rPr>
              <a:t>As our system is being upgraded to a system that will accommodate the masses coming, we encourage all members to use the Web Registration Form described below for registration. </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lang="en-US" sz="2000" b="1" dirty="0">
                <a:ln w="0"/>
                <a:latin typeface="Calibri"/>
              </a:rPr>
              <a:t>This is a temporary arrangement</a:t>
            </a:r>
            <a:endParaRPr kumimoji="0" lang="en-US" sz="2000" b="1" i="0" u="none" strike="noStrike" kern="1200" cap="none" spc="0" normalizeH="0" baseline="0" noProof="0" dirty="0">
              <a:ln w="0"/>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w="0"/>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effectLst/>
                <a:uLnTx/>
                <a:uFillTx/>
                <a:latin typeface="Calibri"/>
                <a:ea typeface="+mn-ea"/>
                <a:cs typeface="+mn-cs"/>
              </a:rPr>
              <a:t>INSTRUCTIONS: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w="0"/>
                <a:effectLst/>
                <a:uLnTx/>
                <a:uFillTx/>
                <a:latin typeface="Calibri"/>
                <a:ea typeface="+mn-ea"/>
                <a:cs typeface="+mn-cs"/>
              </a:rPr>
              <a:t>Please purchase your E-Pins from authorized E-Pin dealers. One E-Pin = one position and = $10</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w="0"/>
                <a:effectLst/>
                <a:uLnTx/>
                <a:uFillTx/>
                <a:latin typeface="Calibri"/>
                <a:ea typeface="+mn-ea"/>
                <a:cs typeface="+mn-cs"/>
              </a:rPr>
              <a:t>There are Gas fees on transactions. These Gas fees differ from country to country and could be anywhere between $2 and $5. The E-Pin distributer will inform you of the Gas fee amount for your area / country.</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w="0"/>
                <a:effectLst/>
                <a:uLnTx/>
                <a:uFillTx/>
                <a:latin typeface="Calibri"/>
                <a:ea typeface="+mn-ea"/>
                <a:cs typeface="+mn-cs"/>
              </a:rPr>
              <a:t>Go to </a:t>
            </a:r>
            <a:r>
              <a:rPr kumimoji="0" lang="en-US" sz="2000" b="1" i="0" u="none" strike="noStrike" kern="1200" cap="none" spc="0" normalizeH="0" baseline="0" noProof="0" dirty="0">
                <a:ln w="0"/>
                <a:solidFill>
                  <a:srgbClr val="FFC000"/>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www.helpinghearts.biz</a:t>
            </a:r>
            <a:r>
              <a:rPr kumimoji="0" lang="en-US" sz="2000" b="1" i="0" u="none" strike="noStrike" kern="1200" cap="none" spc="0" normalizeH="0" baseline="0" noProof="0" dirty="0">
                <a:ln w="0"/>
                <a:solidFill>
                  <a:srgbClr val="FFC000"/>
                </a:solidFill>
                <a:effectLst/>
                <a:uLnTx/>
                <a:uFillTx/>
                <a:latin typeface="Calibri"/>
                <a:ea typeface="+mn-ea"/>
                <a:cs typeface="+mn-cs"/>
              </a:rPr>
              <a:t> </a:t>
            </a:r>
            <a:r>
              <a:rPr kumimoji="0" lang="en-US" sz="2000" b="1" i="0" u="none" strike="noStrike" kern="1200" cap="none" spc="0" normalizeH="0" baseline="0" noProof="0" dirty="0">
                <a:ln w="0"/>
                <a:effectLst/>
                <a:uLnTx/>
                <a:uFillTx/>
                <a:latin typeface="Calibri"/>
                <a:ea typeface="+mn-ea"/>
                <a:cs typeface="+mn-cs"/>
              </a:rPr>
              <a:t>and </a:t>
            </a:r>
            <a:r>
              <a:rPr kumimoji="0" lang="en-US" sz="2000" b="1" i="0" u="sng" strike="noStrike" kern="1200" cap="none" spc="0" normalizeH="0" baseline="0" noProof="0" dirty="0">
                <a:ln w="0"/>
                <a:solidFill>
                  <a:srgbClr val="FFFF00"/>
                </a:solidFill>
                <a:effectLst>
                  <a:outerShdw blurRad="38100" dist="38100" dir="2700000" algn="tl">
                    <a:srgbClr val="000000">
                      <a:alpha val="43137"/>
                    </a:srgbClr>
                  </a:outerShdw>
                </a:effectLst>
                <a:uLnTx/>
                <a:uFillTx/>
                <a:latin typeface="Calibri"/>
                <a:ea typeface="+mn-ea"/>
                <a:cs typeface="+mn-cs"/>
              </a:rPr>
              <a:t>SCROLL TO THE BOTTOM OF THE PAGE</a:t>
            </a:r>
            <a:r>
              <a:rPr kumimoji="0" lang="en-US" sz="2000" b="1" i="0" u="sng" strike="noStrike" kern="1200" cap="none" spc="0" normalizeH="0" baseline="0" noProof="0" dirty="0">
                <a:ln w="0"/>
                <a:effectLst>
                  <a:outerShdw blurRad="38100" dist="38100" dir="2700000" algn="tl">
                    <a:srgbClr val="000000">
                      <a:alpha val="43137"/>
                    </a:srgbClr>
                  </a:outerShdw>
                </a:effectLst>
                <a:uLnTx/>
                <a:uFillTx/>
                <a:latin typeface="Calibri"/>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w="0"/>
                <a:effectLst/>
                <a:uLnTx/>
                <a:uFillTx/>
                <a:latin typeface="Calibri"/>
                <a:ea typeface="+mn-ea"/>
                <a:cs typeface="+mn-cs"/>
              </a:rPr>
              <a:t>There you will see a big white block with “CLICK HERE TO REGISTER”</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w="0"/>
                <a:effectLst/>
                <a:uLnTx/>
                <a:uFillTx/>
                <a:latin typeface="Calibri"/>
                <a:ea typeface="+mn-ea"/>
                <a:cs typeface="+mn-cs"/>
              </a:rPr>
              <a:t>Click on that and the Registration Form opens. Fill in all the fields.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w="0"/>
                <a:effectLst/>
                <a:uLnTx/>
                <a:uFillTx/>
                <a:latin typeface="Calibri"/>
                <a:ea typeface="+mn-ea"/>
                <a:cs typeface="+mn-cs"/>
              </a:rPr>
              <a:t>COPY AND PASTE the E-Pin that you have purchased onto the Registration form and submit.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w="0"/>
                <a:effectLst/>
                <a:uLnTx/>
                <a:uFillTx/>
                <a:latin typeface="Calibri"/>
                <a:ea typeface="+mn-ea"/>
                <a:cs typeface="+mn-cs"/>
              </a:rPr>
              <a:t>Immediately a confirmation notice will be sent to you that your information was received and is now in the database.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w="0"/>
                <a:effectLst/>
                <a:uLnTx/>
                <a:uFillTx/>
                <a:latin typeface="Calibri"/>
                <a:ea typeface="+mn-ea"/>
                <a:cs typeface="+mn-cs"/>
              </a:rPr>
              <a:t>Unique “email address” and a unique “Username” </a:t>
            </a:r>
          </a:p>
        </p:txBody>
      </p:sp>
      <p:pic>
        <p:nvPicPr>
          <p:cNvPr id="6" name="Picture 5">
            <a:extLst>
              <a:ext uri="{FF2B5EF4-FFF2-40B4-BE49-F238E27FC236}">
                <a16:creationId xmlns:a16="http://schemas.microsoft.com/office/drawing/2014/main" id="{2E0D4BCD-802C-20C7-1CC6-C388109DCB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105" y="5334000"/>
            <a:ext cx="1066800" cy="1066800"/>
          </a:xfrm>
          <a:prstGeom prst="rect">
            <a:avLst/>
          </a:prstGeom>
        </p:spPr>
      </p:pic>
      <p:sp>
        <p:nvSpPr>
          <p:cNvPr id="4" name="Rectangle 3">
            <a:extLst>
              <a:ext uri="{FF2B5EF4-FFF2-40B4-BE49-F238E27FC236}">
                <a16:creationId xmlns:a16="http://schemas.microsoft.com/office/drawing/2014/main" id="{B5B919C3-BB8A-E3A4-2453-9A911A29E6E1}"/>
              </a:ext>
            </a:extLst>
          </p:cNvPr>
          <p:cNvSpPr/>
          <p:nvPr/>
        </p:nvSpPr>
        <p:spPr>
          <a:xfrm>
            <a:off x="220850" y="67521"/>
            <a:ext cx="1214783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u="sng" dirty="0">
                <a:ln w="0"/>
                <a:effectLst>
                  <a:outerShdw blurRad="38100" dist="19050" dir="2700000" algn="tl" rotWithShape="0">
                    <a:srgbClr val="000000">
                      <a:alpha val="40000"/>
                    </a:srgbClr>
                  </a:outerShdw>
                </a:effectLst>
                <a:latin typeface="Calibri"/>
              </a:rPr>
              <a:t>TEMPORARY WEB REGISTRATION</a:t>
            </a:r>
            <a:endParaRPr kumimoji="0" lang="en-US" sz="4000" b="1" i="0" u="sng" strike="noStrike" kern="1200" cap="none" spc="0" normalizeH="0" baseline="0" noProof="0" dirty="0">
              <a:ln w="0"/>
              <a:effectLst>
                <a:outerShdw blurRad="38100" dist="19050" dir="2700000" algn="tl" rotWithShape="0">
                  <a:srgbClr val="000000">
                    <a:alpha val="40000"/>
                  </a:srgbClr>
                </a:outerShdw>
              </a:effectLst>
              <a:uLnTx/>
              <a:uFillTx/>
              <a:latin typeface="Calibri"/>
              <a:ea typeface="+mn-ea"/>
              <a:cs typeface="+mn-cs"/>
            </a:endParaRPr>
          </a:p>
        </p:txBody>
      </p:sp>
    </p:spTree>
    <p:extLst>
      <p:ext uri="{BB962C8B-B14F-4D97-AF65-F5344CB8AC3E}">
        <p14:creationId xmlns:p14="http://schemas.microsoft.com/office/powerpoint/2010/main" val="260039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73D57A-BBBD-ACB6-3299-9ED7D19FB392}"/>
              </a:ext>
            </a:extLst>
          </p:cNvPr>
          <p:cNvSpPr/>
          <p:nvPr/>
        </p:nvSpPr>
        <p:spPr>
          <a:xfrm>
            <a:off x="653469" y="1594834"/>
            <a:ext cx="9690066" cy="43088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FFC000"/>
                </a:solidFill>
                <a:effectLst>
                  <a:outerShdw blurRad="38100" dist="38100" dir="2700000" algn="tl">
                    <a:srgbClr val="000000">
                      <a:alpha val="43137"/>
                    </a:srgbClr>
                  </a:outerShdw>
                </a:effectLst>
                <a:uLnTx/>
                <a:uFillTx/>
                <a:latin typeface="Calibri"/>
                <a:ea typeface="+mn-ea"/>
                <a:cs typeface="+mn-cs"/>
              </a:rPr>
              <a:t>We anticipate our system to be open for launch on or about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w="0"/>
                <a:solidFill>
                  <a:srgbClr val="00B0F0"/>
                </a:solidFill>
                <a:effectLst>
                  <a:outerShdw blurRad="38100" dist="38100" dir="2700000" algn="tl">
                    <a:srgbClr val="000000">
                      <a:alpha val="43137"/>
                    </a:srgbClr>
                  </a:outerShdw>
                </a:effectLst>
                <a:uLnTx/>
                <a:uFillTx/>
                <a:latin typeface="Calibri"/>
                <a:ea typeface="+mn-ea"/>
                <a:cs typeface="+mn-cs"/>
              </a:rPr>
              <a:t>Monday, the 28</a:t>
            </a:r>
            <a:r>
              <a:rPr kumimoji="0" lang="en-US" sz="4400" b="1" i="0" u="sng" strike="noStrike" kern="1200" cap="none" spc="0" normalizeH="0" baseline="30000" noProof="0" dirty="0">
                <a:ln w="0"/>
                <a:solidFill>
                  <a:srgbClr val="00B0F0"/>
                </a:solidFill>
                <a:effectLst>
                  <a:outerShdw blurRad="38100" dist="38100" dir="2700000" algn="tl">
                    <a:srgbClr val="000000">
                      <a:alpha val="43137"/>
                    </a:srgbClr>
                  </a:outerShdw>
                </a:effectLst>
                <a:uLnTx/>
                <a:uFillTx/>
                <a:latin typeface="Calibri"/>
                <a:ea typeface="+mn-ea"/>
                <a:cs typeface="+mn-cs"/>
              </a:rPr>
              <a:t>th</a:t>
            </a:r>
            <a:r>
              <a:rPr kumimoji="0" lang="en-US" sz="4400" b="1" i="0" u="sng" strike="noStrike" kern="1200" cap="none" spc="0" normalizeH="0" baseline="0" noProof="0" dirty="0">
                <a:ln w="0"/>
                <a:solidFill>
                  <a:srgbClr val="00B0F0"/>
                </a:solidFill>
                <a:effectLst>
                  <a:outerShdw blurRad="38100" dist="38100" dir="2700000" algn="tl">
                    <a:srgbClr val="000000">
                      <a:alpha val="43137"/>
                    </a:srgbClr>
                  </a:outerShdw>
                </a:effectLst>
                <a:uLnTx/>
                <a:uFillTx/>
                <a:latin typeface="Calibri"/>
                <a:ea typeface="+mn-ea"/>
                <a:cs typeface="+mn-cs"/>
              </a:rPr>
              <a:t> of October</a:t>
            </a:r>
            <a:r>
              <a:rPr kumimoji="0" lang="en-US" sz="4400" b="1" i="0" u="none" strike="noStrike" kern="1200" cap="none" spc="0" normalizeH="0" baseline="0" noProof="0" dirty="0">
                <a:ln w="0"/>
                <a:solidFill>
                  <a:srgbClr val="00B0F0"/>
                </a:solidFill>
                <a:effectLst>
                  <a:outerShdw blurRad="38100" dist="38100" dir="2700000" algn="tl">
                    <a:srgbClr val="000000">
                      <a:alpha val="43137"/>
                    </a:srgbClr>
                  </a:outerShdw>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w="0"/>
              <a:solidFill>
                <a:srgbClr val="FFC000"/>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FFC000"/>
                </a:solidFill>
                <a:effectLst>
                  <a:outerShdw blurRad="38100" dist="38100" dir="2700000" algn="tl">
                    <a:srgbClr val="000000">
                      <a:alpha val="43137"/>
                    </a:srgbClr>
                  </a:outerShdw>
                </a:effectLst>
                <a:uLnTx/>
                <a:uFillTx/>
                <a:latin typeface="Calibri"/>
                <a:ea typeface="+mn-ea"/>
                <a:cs typeface="+mn-cs"/>
              </a:rPr>
              <a:t>and our formal launch to be on or about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w="0"/>
                <a:solidFill>
                  <a:srgbClr val="00B0F0"/>
                </a:solidFill>
                <a:effectLst>
                  <a:outerShdw blurRad="38100" dist="38100" dir="2700000" algn="tl">
                    <a:srgbClr val="000000">
                      <a:alpha val="43137"/>
                    </a:srgbClr>
                  </a:outerShdw>
                </a:effectLst>
                <a:uLnTx/>
                <a:uFillTx/>
                <a:latin typeface="Calibri"/>
                <a:ea typeface="+mn-ea"/>
                <a:cs typeface="+mn-cs"/>
              </a:rPr>
              <a:t>Saturday, the 2</a:t>
            </a:r>
            <a:r>
              <a:rPr kumimoji="0" lang="en-US" sz="4400" b="1" i="0" u="sng" strike="noStrike" kern="1200" cap="none" spc="0" normalizeH="0" baseline="30000" noProof="0" dirty="0">
                <a:ln w="0"/>
                <a:solidFill>
                  <a:srgbClr val="00B0F0"/>
                </a:solidFill>
                <a:effectLst>
                  <a:outerShdw blurRad="38100" dist="38100" dir="2700000" algn="tl">
                    <a:srgbClr val="000000">
                      <a:alpha val="43137"/>
                    </a:srgbClr>
                  </a:outerShdw>
                </a:effectLst>
                <a:uLnTx/>
                <a:uFillTx/>
                <a:latin typeface="Calibri"/>
                <a:ea typeface="+mn-ea"/>
                <a:cs typeface="+mn-cs"/>
              </a:rPr>
              <a:t>nd</a:t>
            </a:r>
            <a:r>
              <a:rPr kumimoji="0" lang="en-US" sz="4400" b="1" i="0" u="sng" strike="noStrike" kern="1200" cap="none" spc="0" normalizeH="0" baseline="0" noProof="0" dirty="0">
                <a:ln w="0"/>
                <a:solidFill>
                  <a:srgbClr val="00B0F0"/>
                </a:solidFill>
                <a:effectLst>
                  <a:outerShdw blurRad="38100" dist="38100" dir="2700000" algn="tl">
                    <a:srgbClr val="000000">
                      <a:alpha val="43137"/>
                    </a:srgbClr>
                  </a:outerShdw>
                </a:effectLst>
                <a:uLnTx/>
                <a:uFillTx/>
                <a:latin typeface="Calibri"/>
                <a:ea typeface="+mn-ea"/>
                <a:cs typeface="+mn-cs"/>
              </a:rPr>
              <a:t> of November</a:t>
            </a:r>
            <a:endParaRPr kumimoji="0" lang="en-US" sz="4400" b="1" i="0" u="none" strike="noStrike" kern="1200" cap="none" spc="0" normalizeH="0" baseline="0" noProof="0" dirty="0">
              <a:ln w="0"/>
              <a:solidFill>
                <a:srgbClr val="00B0F0"/>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w="0"/>
              <a:solidFill>
                <a:srgbClr val="002060"/>
              </a:solidFill>
              <a:effectLst>
                <a:outerShdw blurRad="38100" dist="38100" dir="2700000" algn="tl">
                  <a:srgbClr val="000000">
                    <a:alpha val="43137"/>
                  </a:srgbClr>
                </a:outerShdw>
              </a:effectLst>
              <a:uLnTx/>
              <a:uFillTx/>
              <a:latin typeface="Calibri"/>
              <a:ea typeface="+mn-ea"/>
              <a:cs typeface="+mn-cs"/>
            </a:endParaRPr>
          </a:p>
        </p:txBody>
      </p:sp>
      <p:pic>
        <p:nvPicPr>
          <p:cNvPr id="5" name="Picture 4">
            <a:extLst>
              <a:ext uri="{FF2B5EF4-FFF2-40B4-BE49-F238E27FC236}">
                <a16:creationId xmlns:a16="http://schemas.microsoft.com/office/drawing/2014/main" id="{137D8B4F-DE17-6BEF-A261-29BAAB9CB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5715" y="4860257"/>
            <a:ext cx="1713271" cy="1713271"/>
          </a:xfrm>
          <a:prstGeom prst="rect">
            <a:avLst/>
          </a:prstGeom>
        </p:spPr>
      </p:pic>
      <p:sp>
        <p:nvSpPr>
          <p:cNvPr id="4" name="Rectangle 3">
            <a:extLst>
              <a:ext uri="{FF2B5EF4-FFF2-40B4-BE49-F238E27FC236}">
                <a16:creationId xmlns:a16="http://schemas.microsoft.com/office/drawing/2014/main" id="{ED200D80-B77C-F936-B0F9-E2E61B4D78EC}"/>
              </a:ext>
            </a:extLst>
          </p:cNvPr>
          <p:cNvSpPr/>
          <p:nvPr/>
        </p:nvSpPr>
        <p:spPr>
          <a:xfrm>
            <a:off x="-575416" y="294869"/>
            <a:ext cx="1214783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u="sng" dirty="0">
                <a:ln w="0"/>
                <a:effectLst>
                  <a:outerShdw blurRad="38100" dist="19050" dir="2700000" algn="tl" rotWithShape="0">
                    <a:srgbClr val="000000">
                      <a:alpha val="40000"/>
                    </a:srgbClr>
                  </a:outerShdw>
                </a:effectLst>
                <a:latin typeface="Calibri"/>
              </a:rPr>
              <a:t>IMPORTANT DATES</a:t>
            </a:r>
            <a:endParaRPr kumimoji="0" lang="en-US" sz="4000" b="1" i="0" u="sng" strike="noStrike" kern="1200" cap="none" spc="0" normalizeH="0" baseline="0" noProof="0" dirty="0">
              <a:ln w="0"/>
              <a:effectLst>
                <a:outerShdw blurRad="38100" dist="19050" dir="2700000" algn="tl" rotWithShape="0">
                  <a:srgbClr val="000000">
                    <a:alpha val="40000"/>
                  </a:srgbClr>
                </a:outerShdw>
              </a:effectLst>
              <a:uLnTx/>
              <a:uFillTx/>
              <a:latin typeface="Calibri"/>
              <a:ea typeface="+mn-ea"/>
              <a:cs typeface="+mn-cs"/>
            </a:endParaRPr>
          </a:p>
        </p:txBody>
      </p:sp>
    </p:spTree>
    <p:extLst>
      <p:ext uri="{BB962C8B-B14F-4D97-AF65-F5344CB8AC3E}">
        <p14:creationId xmlns:p14="http://schemas.microsoft.com/office/powerpoint/2010/main" val="27371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C8F6DC-B358-BCD2-BCBB-71BF27019E2E}"/>
              </a:ext>
            </a:extLst>
          </p:cNvPr>
          <p:cNvSpPr txBox="1"/>
          <p:nvPr/>
        </p:nvSpPr>
        <p:spPr>
          <a:xfrm>
            <a:off x="3333135" y="1341914"/>
            <a:ext cx="8229599" cy="45243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effectLst/>
                <a:uLnTx/>
                <a:uFillTx/>
                <a:latin typeface="Calibri"/>
                <a:ea typeface="+mn-ea"/>
                <a:cs typeface="+mn-cs"/>
              </a:rPr>
              <a:t>Helping Hearts will not be liable for any of its members who are prosecuted for Crypto tax avoidance.  Crypto laws differ from country to country and all Helping Hearts members must seek professional advice regarding the Crypto tax laws of the country they reside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strike="noStrike" kern="1200" cap="none" spc="0" normalizeH="0" baseline="0" noProof="0" dirty="0">
                <a:ln>
                  <a:noFill/>
                </a:ln>
                <a:solidFill>
                  <a:srgbClr val="FF0000"/>
                </a:solidFill>
                <a:effectLst/>
                <a:uLnTx/>
                <a:uFillTx/>
                <a:latin typeface="Calibri"/>
              </a:rPr>
              <a:t>PAY YOUR </a:t>
            </a:r>
            <a:r>
              <a:rPr lang="en-ZA" sz="3200" b="1" dirty="0">
                <a:solidFill>
                  <a:srgbClr val="FF0000"/>
                </a:solidFill>
                <a:latin typeface="Calibri"/>
              </a:rPr>
              <a:t>TAXES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strike="noStrike" kern="1200" cap="none" spc="0" normalizeH="0" baseline="0" noProof="0" dirty="0">
                <a:ln>
                  <a:noFill/>
                </a:ln>
                <a:effectLst/>
                <a:uLnTx/>
                <a:uFillTx/>
                <a:latin typeface="Calibri"/>
              </a:rPr>
              <a:t>and </a:t>
            </a:r>
            <a:r>
              <a:rPr kumimoji="0" lang="en-ZA" sz="3200" b="1" i="0" u="none" strike="noStrike" kern="1200" cap="none" spc="0" normalizeH="0" baseline="0" noProof="0" dirty="0">
                <a:ln>
                  <a:noFill/>
                </a:ln>
                <a:effectLst/>
                <a:uLnTx/>
                <a:uFillTx/>
                <a:latin typeface="Calibri"/>
                <a:ea typeface="+mn-ea"/>
                <a:cs typeface="+mn-cs"/>
              </a:rPr>
              <a:t>enjoy what is left without having to look over your shoulder. </a:t>
            </a:r>
          </a:p>
        </p:txBody>
      </p:sp>
      <p:pic>
        <p:nvPicPr>
          <p:cNvPr id="6" name="Picture 5">
            <a:extLst>
              <a:ext uri="{FF2B5EF4-FFF2-40B4-BE49-F238E27FC236}">
                <a16:creationId xmlns:a16="http://schemas.microsoft.com/office/drawing/2014/main" id="{78C7A171-8FEB-C392-AC61-BBD54E885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723773"/>
            <a:ext cx="2819400" cy="2819400"/>
          </a:xfrm>
          <a:prstGeom prst="rect">
            <a:avLst/>
          </a:prstGeom>
        </p:spPr>
      </p:pic>
      <p:pic>
        <p:nvPicPr>
          <p:cNvPr id="1026" name="Picture 2" descr="5 Effective Ways to Make Extra Income ...">
            <a:extLst>
              <a:ext uri="{FF2B5EF4-FFF2-40B4-BE49-F238E27FC236}">
                <a16:creationId xmlns:a16="http://schemas.microsoft.com/office/drawing/2014/main" id="{02F8E9C9-0CA8-5DAA-402C-397BBBEC1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13" y="1202507"/>
            <a:ext cx="2511940" cy="22264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17D71AA-AD56-5F19-73B8-2F491B3D26FE}"/>
              </a:ext>
            </a:extLst>
          </p:cNvPr>
          <p:cNvSpPr/>
          <p:nvPr/>
        </p:nvSpPr>
        <p:spPr>
          <a:xfrm>
            <a:off x="1341728" y="314827"/>
            <a:ext cx="1214783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w="0"/>
                <a:solidFill>
                  <a:srgbClr val="FFC000"/>
                </a:solidFill>
                <a:effectLst>
                  <a:outerShdw blurRad="38100" dist="19050" dir="2700000" algn="tl" rotWithShape="0">
                    <a:srgbClr val="000000">
                      <a:alpha val="40000"/>
                    </a:srgbClr>
                  </a:outerShdw>
                </a:effectLst>
                <a:uLnTx/>
                <a:uFillTx/>
                <a:latin typeface="Calibri"/>
                <a:ea typeface="+mn-ea"/>
                <a:cs typeface="+mn-cs"/>
              </a:rPr>
              <a:t>Crypto Tax Warning</a:t>
            </a:r>
          </a:p>
        </p:txBody>
      </p:sp>
    </p:spTree>
    <p:extLst>
      <p:ext uri="{BB962C8B-B14F-4D97-AF65-F5344CB8AC3E}">
        <p14:creationId xmlns:p14="http://schemas.microsoft.com/office/powerpoint/2010/main" val="227152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94B745-AA23-1D45-4B9A-75EC824BF707}"/>
              </a:ext>
            </a:extLst>
          </p:cNvPr>
          <p:cNvSpPr/>
          <p:nvPr/>
        </p:nvSpPr>
        <p:spPr>
          <a:xfrm>
            <a:off x="378283" y="162232"/>
            <a:ext cx="11149263" cy="618630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normalizeH="0" baseline="0" noProof="0" dirty="0">
                <a:ln w="0"/>
                <a:solidFill>
                  <a:srgbClr val="00B0F0"/>
                </a:solidFill>
                <a:effectLst>
                  <a:outerShdw blurRad="38100" dist="19050" dir="2700000" algn="tl" rotWithShape="0">
                    <a:schemeClr val="dk1">
                      <a:alpha val="40000"/>
                    </a:schemeClr>
                  </a:outerShdw>
                </a:effectLst>
                <a:uLnTx/>
                <a:uFillTx/>
                <a:latin typeface="Calibri"/>
                <a:ea typeface="+mn-ea"/>
                <a:cs typeface="+mn-cs"/>
              </a:rPr>
              <a:t>Helping Hearts is our opportunity Today to create the Tomorrow we really want.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normalizeH="0" baseline="0" noProof="0" dirty="0">
              <a:ln/>
              <a:solidFill>
                <a:schemeClr val="accent3"/>
              </a:solidFill>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normalizeH="0" baseline="0" noProof="0" dirty="0">
              <a:ln/>
              <a:solidFill>
                <a:schemeClr val="accent3"/>
              </a:solidFill>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normalizeH="0" baseline="0" noProof="0" dirty="0">
                <a:ln/>
                <a:solidFill>
                  <a:schemeClr val="tx2"/>
                </a:solidFill>
                <a:uLnTx/>
                <a:uFillTx/>
                <a:latin typeface="Calibri"/>
                <a:ea typeface="+mn-ea"/>
                <a:cs typeface="+mn-cs"/>
              </a:rPr>
              <a:t>MANY PEOPLE AROUND THE WORLD WILL SEE THIS HONOURABLE MULTIPLE INCOME OPPORTUNITY AS WHAT THEY HAVE ALWAYS WANTED AND NEED NO MORE AFTER THIS. A PROGRAM THAT WILL HAVE NO LOSERS. ONLY WINNERS. MAKE THIS PROGRAM YOUR OWN AND LET’S BUILD HELPING HEARTS TO THE BIGGEST HUMANITARIAN INITIATIVE EVER. WE CAN DO IT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normalizeH="0" baseline="0" noProof="0" dirty="0">
              <a:ln/>
              <a:solidFill>
                <a:schemeClr val="accent3"/>
              </a:solidFill>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normalizeH="0" baseline="0" noProof="0" dirty="0">
                <a:ln/>
                <a:solidFill>
                  <a:srgbClr val="FFC000"/>
                </a:solidFill>
                <a:uLnTx/>
                <a:uFillTx/>
                <a:latin typeface="Calibri"/>
                <a:ea typeface="+mn-ea"/>
                <a:cs typeface="+mn-cs"/>
              </a:rPr>
              <a:t>Everyone will earn!!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normalizeH="0" baseline="0" noProof="0" dirty="0">
              <a:ln/>
              <a:solidFill>
                <a:schemeClr val="accent3"/>
              </a:solidFill>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a:solidFill>
                  <a:srgbClr val="FFFF00"/>
                </a:solidFill>
                <a:uLnTx/>
                <a:uFillTx/>
                <a:latin typeface="Calibri"/>
                <a:ea typeface="+mn-ea"/>
                <a:cs typeface="+mn-cs"/>
              </a:rPr>
              <a:t>Greetings from the Senior Executive Team</a:t>
            </a:r>
          </a:p>
        </p:txBody>
      </p:sp>
      <p:pic>
        <p:nvPicPr>
          <p:cNvPr id="2" name="Picture 1">
            <a:extLst>
              <a:ext uri="{FF2B5EF4-FFF2-40B4-BE49-F238E27FC236}">
                <a16:creationId xmlns:a16="http://schemas.microsoft.com/office/drawing/2014/main" id="{685FB97D-C5D7-86D4-507F-EDB10C289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6316" y="5158576"/>
            <a:ext cx="1447800" cy="1447800"/>
          </a:xfrm>
          <a:prstGeom prst="rect">
            <a:avLst/>
          </a:prstGeom>
        </p:spPr>
      </p:pic>
    </p:spTree>
    <p:extLst>
      <p:ext uri="{BB962C8B-B14F-4D97-AF65-F5344CB8AC3E}">
        <p14:creationId xmlns:p14="http://schemas.microsoft.com/office/powerpoint/2010/main" val="135460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1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1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anim calcmode="lin" valueType="num">
                                      <p:cBhvr>
                                        <p:cTn id="22"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anim calcmode="lin" valueType="num">
                                      <p:cBhvr>
                                        <p:cTn id="29"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62CBA4-2E2A-D038-0361-0415A4938AAB}"/>
              </a:ext>
            </a:extLst>
          </p:cNvPr>
          <p:cNvPicPr>
            <a:picLocks noChangeAspect="1"/>
          </p:cNvPicPr>
          <p:nvPr/>
        </p:nvPicPr>
        <p:blipFill>
          <a:blip r:embed="rId3"/>
          <a:stretch>
            <a:fillRect/>
          </a:stretch>
        </p:blipFill>
        <p:spPr>
          <a:xfrm>
            <a:off x="643467" y="935523"/>
            <a:ext cx="4824998" cy="1664856"/>
          </a:xfrm>
          <a:prstGeom prst="rect">
            <a:avLst/>
          </a:prstGeom>
        </p:spPr>
      </p:pic>
      <p:cxnSp>
        <p:nvCxnSpPr>
          <p:cNvPr id="3111" name="Straight Connector 3110">
            <a:extLst>
              <a:ext uri="{FF2B5EF4-FFF2-40B4-BE49-F238E27FC236}">
                <a16:creationId xmlns:a16="http://schemas.microsoft.com/office/drawing/2014/main" id="{B817B4B8-5E01-4B44-BC25-876D56C121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0"/>
            <a:ext cx="0" cy="3200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Sharing is Caring">
            <a:extLst>
              <a:ext uri="{FF2B5EF4-FFF2-40B4-BE49-F238E27FC236}">
                <a16:creationId xmlns:a16="http://schemas.microsoft.com/office/drawing/2014/main" id="{EB3E4444-40D7-1742-4BFB-BA365872563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34633" y="624312"/>
            <a:ext cx="3402801" cy="2262863"/>
          </a:xfrm>
          <a:prstGeom prst="rect">
            <a:avLst/>
          </a:prstGeom>
          <a:noFill/>
          <a:extLst>
            <a:ext uri="{909E8E84-426E-40DD-AFC4-6F175D3DCCD1}">
              <a14:hiddenFill xmlns:a14="http://schemas.microsoft.com/office/drawing/2010/main">
                <a:solidFill>
                  <a:srgbClr val="FFFFFF"/>
                </a:solidFill>
              </a14:hiddenFill>
            </a:ext>
          </a:extLst>
        </p:spPr>
      </p:pic>
      <p:cxnSp>
        <p:nvCxnSpPr>
          <p:cNvPr id="3113" name="Straight Connector 3112">
            <a:extLst>
              <a:ext uri="{FF2B5EF4-FFF2-40B4-BE49-F238E27FC236}">
                <a16:creationId xmlns:a16="http://schemas.microsoft.com/office/drawing/2014/main" id="{D683D1A4-93E5-4A4D-B103-8223A220EB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21742"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15" name="Straight Connector 3114">
            <a:extLst>
              <a:ext uri="{FF2B5EF4-FFF2-40B4-BE49-F238E27FC236}">
                <a16:creationId xmlns:a16="http://schemas.microsoft.com/office/drawing/2014/main" id="{B0E8ABF4-C289-489E-BEFB-3077F9D9C7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52330"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17" name="Straight Connector 3116">
            <a:extLst>
              <a:ext uri="{FF2B5EF4-FFF2-40B4-BE49-F238E27FC236}">
                <a16:creationId xmlns:a16="http://schemas.microsoft.com/office/drawing/2014/main" id="{7989CFA0-35DD-4943-B365-488C66B9B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3609790" y="3197412"/>
            <a:ext cx="4956048"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19" name="Straight Connector 3118">
            <a:extLst>
              <a:ext uri="{FF2B5EF4-FFF2-40B4-BE49-F238E27FC236}">
                <a16:creationId xmlns:a16="http://schemas.microsoft.com/office/drawing/2014/main" id="{688AD040-1A2B-4FB4-A345-7B9F3E5ED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994133"/>
            <a:ext cx="3602736"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21" name="Straight Connector 3120">
            <a:extLst>
              <a:ext uri="{FF2B5EF4-FFF2-40B4-BE49-F238E27FC236}">
                <a16:creationId xmlns:a16="http://schemas.microsoft.com/office/drawing/2014/main" id="{823B704A-724B-41D6-8F33-76939E727D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534400" y="3994133"/>
            <a:ext cx="3657600"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076" name="Picture 4" descr="Sharing is caring - Care | Greeting Card">
            <a:extLst>
              <a:ext uri="{FF2B5EF4-FFF2-40B4-BE49-F238E27FC236}">
                <a16:creationId xmlns:a16="http://schemas.microsoft.com/office/drawing/2014/main" id="{44E0239E-A5F3-39A6-81E8-C19740C6641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30267" y="4315866"/>
            <a:ext cx="1460606" cy="1947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Thank you, for your love, care, and concern.” - The Sophia Way">
            <a:extLst>
              <a:ext uri="{FF2B5EF4-FFF2-40B4-BE49-F238E27FC236}">
                <a16:creationId xmlns:a16="http://schemas.microsoft.com/office/drawing/2014/main" id="{356AEBFD-CAE0-E7EE-B7F9-D1777589B7A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000049" y="3504142"/>
            <a:ext cx="4133631" cy="27591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695E8B7-B35E-8193-9970-47751A7A18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9403" y="4315866"/>
            <a:ext cx="1903790" cy="1903790"/>
          </a:xfrm>
          <a:prstGeom prst="rect">
            <a:avLst/>
          </a:prstGeom>
        </p:spPr>
      </p:pic>
    </p:spTree>
    <p:extLst>
      <p:ext uri="{BB962C8B-B14F-4D97-AF65-F5344CB8AC3E}">
        <p14:creationId xmlns:p14="http://schemas.microsoft.com/office/powerpoint/2010/main" val="2066558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19B2EB12-332C-4DCC-9746-30DD4690F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45" name="Group 5144">
            <a:extLst>
              <a:ext uri="{FF2B5EF4-FFF2-40B4-BE49-F238E27FC236}">
                <a16:creationId xmlns:a16="http://schemas.microsoft.com/office/drawing/2014/main" id="{AFD40B55-BABB-4B33-ADD3-0C23404306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590550"/>
            <a:ext cx="5480792" cy="2739376"/>
            <a:chOff x="7807230" y="2012810"/>
            <a:chExt cx="3251252" cy="3459865"/>
          </a:xfrm>
        </p:grpSpPr>
        <p:sp>
          <p:nvSpPr>
            <p:cNvPr id="5146" name="Rectangle 5145">
              <a:extLst>
                <a:ext uri="{FF2B5EF4-FFF2-40B4-BE49-F238E27FC236}">
                  <a16:creationId xmlns:a16="http://schemas.microsoft.com/office/drawing/2014/main" id="{C324E181-0B87-4B75-A5EC-6A4B1BD1B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7" name="Rectangle 5146">
              <a:extLst>
                <a:ext uri="{FF2B5EF4-FFF2-40B4-BE49-F238E27FC236}">
                  <a16:creationId xmlns:a16="http://schemas.microsoft.com/office/drawing/2014/main" id="{577211FB-84C1-4B06-AF95-F83D0394D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8CDB4FF0-2718-F8B3-C59B-7B753E4E469D}"/>
              </a:ext>
            </a:extLst>
          </p:cNvPr>
          <p:cNvPicPr>
            <a:picLocks noChangeAspect="1"/>
          </p:cNvPicPr>
          <p:nvPr/>
        </p:nvPicPr>
        <p:blipFill>
          <a:blip r:embed="rId2"/>
          <a:stretch>
            <a:fillRect/>
          </a:stretch>
        </p:blipFill>
        <p:spPr>
          <a:xfrm>
            <a:off x="701134" y="1072072"/>
            <a:ext cx="5148072" cy="1776332"/>
          </a:xfrm>
          <a:prstGeom prst="rect">
            <a:avLst/>
          </a:prstGeom>
        </p:spPr>
      </p:pic>
      <p:grpSp>
        <p:nvGrpSpPr>
          <p:cNvPr id="5149" name="Group 5148">
            <a:extLst>
              <a:ext uri="{FF2B5EF4-FFF2-40B4-BE49-F238E27FC236}">
                <a16:creationId xmlns:a16="http://schemas.microsoft.com/office/drawing/2014/main" id="{E616EDA1-F722-4C6A-AD2F-E487C7EBE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3544708"/>
            <a:ext cx="2651760" cy="2739376"/>
            <a:chOff x="7807230" y="2012810"/>
            <a:chExt cx="3251252" cy="3459865"/>
          </a:xfrm>
        </p:grpSpPr>
        <p:sp>
          <p:nvSpPr>
            <p:cNvPr id="5150" name="Rectangle 5149">
              <a:extLst>
                <a:ext uri="{FF2B5EF4-FFF2-40B4-BE49-F238E27FC236}">
                  <a16:creationId xmlns:a16="http://schemas.microsoft.com/office/drawing/2014/main" id="{2B994A57-EDEF-4F7C-9FF3-8A4666468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1" name="Rectangle 5150">
              <a:extLst>
                <a:ext uri="{FF2B5EF4-FFF2-40B4-BE49-F238E27FC236}">
                  <a16:creationId xmlns:a16="http://schemas.microsoft.com/office/drawing/2014/main" id="{C0D45935-877E-4620-9F00-69FFC601B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26" name="Picture 2">
            <a:extLst>
              <a:ext uri="{FF2B5EF4-FFF2-40B4-BE49-F238E27FC236}">
                <a16:creationId xmlns:a16="http://schemas.microsoft.com/office/drawing/2014/main" id="{8BBB7586-58F0-10A9-23E1-18D199ECB0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4502" y="3716532"/>
            <a:ext cx="2072304" cy="23957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5153" name="Group 5152">
            <a:extLst>
              <a:ext uri="{FF2B5EF4-FFF2-40B4-BE49-F238E27FC236}">
                <a16:creationId xmlns:a16="http://schemas.microsoft.com/office/drawing/2014/main" id="{718BCC2B-0684-4382-A2D3-C9ADC77687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5270" y="3544708"/>
            <a:ext cx="2651760" cy="2739376"/>
            <a:chOff x="7807230" y="2012810"/>
            <a:chExt cx="3251252" cy="3459865"/>
          </a:xfrm>
        </p:grpSpPr>
        <p:sp>
          <p:nvSpPr>
            <p:cNvPr id="5154" name="Rectangle 5153">
              <a:extLst>
                <a:ext uri="{FF2B5EF4-FFF2-40B4-BE49-F238E27FC236}">
                  <a16:creationId xmlns:a16="http://schemas.microsoft.com/office/drawing/2014/main" id="{F67BE271-7CC8-493E-ACC7-330B8DAE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5" name="Rectangle 5154">
              <a:extLst>
                <a:ext uri="{FF2B5EF4-FFF2-40B4-BE49-F238E27FC236}">
                  <a16:creationId xmlns:a16="http://schemas.microsoft.com/office/drawing/2014/main" id="{B416E226-9BF3-4654-A708-DDC3A062C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descr="A logo of a person holding a heart&#10;&#10;Description automatically generated">
            <a:extLst>
              <a:ext uri="{FF2B5EF4-FFF2-40B4-BE49-F238E27FC236}">
                <a16:creationId xmlns:a16="http://schemas.microsoft.com/office/drawing/2014/main" id="{9C6E16E3-9CED-46B8-AFA7-BB260AF9A6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862" y="3753108"/>
            <a:ext cx="2322576" cy="2322576"/>
          </a:xfrm>
          <a:prstGeom prst="rect">
            <a:avLst/>
          </a:prstGeom>
        </p:spPr>
      </p:pic>
      <p:grpSp>
        <p:nvGrpSpPr>
          <p:cNvPr id="5157" name="Group 5156">
            <a:extLst>
              <a:ext uri="{FF2B5EF4-FFF2-40B4-BE49-F238E27FC236}">
                <a16:creationId xmlns:a16="http://schemas.microsoft.com/office/drawing/2014/main" id="{B5D0BDB0-2E17-4D86-BEE1-1A1817E04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6100" y="583417"/>
            <a:ext cx="5451125" cy="5700667"/>
            <a:chOff x="7807230" y="2012810"/>
            <a:chExt cx="3251252" cy="3459865"/>
          </a:xfrm>
        </p:grpSpPr>
        <p:sp>
          <p:nvSpPr>
            <p:cNvPr id="5158" name="Rectangle 5157">
              <a:extLst>
                <a:ext uri="{FF2B5EF4-FFF2-40B4-BE49-F238E27FC236}">
                  <a16:creationId xmlns:a16="http://schemas.microsoft.com/office/drawing/2014/main" id="{07A4205F-B9AE-4B05-9BDE-05C46ED3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9" name="Rectangle 5158">
              <a:extLst>
                <a:ext uri="{FF2B5EF4-FFF2-40B4-BE49-F238E27FC236}">
                  <a16:creationId xmlns:a16="http://schemas.microsoft.com/office/drawing/2014/main" id="{7B833BEF-B243-4FC2-967F-3C9C2085A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122" name="Picture 2" descr="Thank You For Caring and Thinking Of Me Thinking Of You Card | Moonpig">
            <a:extLst>
              <a:ext uri="{FF2B5EF4-FFF2-40B4-BE49-F238E27FC236}">
                <a16:creationId xmlns:a16="http://schemas.microsoft.com/office/drawing/2014/main" id="{F00E2079-EC7B-34C2-0AA3-09053BB2EEB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29253" y="763702"/>
            <a:ext cx="3804818" cy="534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36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DC9F-7DF8-0774-B0A7-D26027DC10E0}"/>
              </a:ext>
            </a:extLst>
          </p:cNvPr>
          <p:cNvSpPr>
            <a:spLocks noGrp="1"/>
          </p:cNvSpPr>
          <p:nvPr>
            <p:ph type="title"/>
          </p:nvPr>
        </p:nvSpPr>
        <p:spPr>
          <a:xfrm>
            <a:off x="648930" y="629266"/>
            <a:ext cx="9252154" cy="1223983"/>
          </a:xfrm>
        </p:spPr>
        <p:txBody>
          <a:bodyPr>
            <a:normAutofit/>
          </a:bodyPr>
          <a:lstStyle/>
          <a:p>
            <a:r>
              <a:rPr lang="en-ZA" b="1" u="sng">
                <a:effectLst>
                  <a:outerShdw blurRad="38100" dist="38100" dir="2700000" algn="tl">
                    <a:srgbClr val="000000">
                      <a:alpha val="43137"/>
                    </a:srgbClr>
                  </a:outerShdw>
                </a:effectLst>
              </a:rPr>
              <a:t>Why Helping Hearts </a:t>
            </a:r>
            <a:r>
              <a:rPr lang="en-ZA" u="sng">
                <a:effectLst>
                  <a:outerShdw blurRad="38100" dist="38100" dir="2700000" algn="tl">
                    <a:srgbClr val="000000">
                      <a:alpha val="43137"/>
                    </a:srgbClr>
                  </a:outerShdw>
                </a:effectLst>
              </a:rPr>
              <a:t>?</a:t>
            </a:r>
            <a:endParaRPr lang="en-ZA" b="1" u="sng">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376CE68-910E-2BF0-82DC-D0D3D2A3CD92}"/>
              </a:ext>
            </a:extLst>
          </p:cNvPr>
          <p:cNvSpPr>
            <a:spLocks noGrp="1"/>
          </p:cNvSpPr>
          <p:nvPr>
            <p:ph idx="1"/>
          </p:nvPr>
        </p:nvSpPr>
        <p:spPr>
          <a:xfrm>
            <a:off x="1103310" y="2052214"/>
            <a:ext cx="6211889" cy="4196185"/>
          </a:xfrm>
        </p:spPr>
        <p:txBody>
          <a:bodyPr>
            <a:normAutofit/>
          </a:bodyPr>
          <a:lstStyle/>
          <a:p>
            <a:pPr>
              <a:buClrTx/>
              <a:buSzPct val="114000"/>
              <a:buFont typeface="Wingdings" panose="05000000000000000000" pitchFamily="2" charset="2"/>
              <a:buChar char="§"/>
            </a:pPr>
            <a:r>
              <a:rPr lang="en-ZA" dirty="0"/>
              <a:t>BEACON OF HOPE</a:t>
            </a:r>
          </a:p>
          <a:p>
            <a:pPr>
              <a:buClrTx/>
              <a:buSzPct val="114000"/>
              <a:buFont typeface="Wingdings" panose="05000000000000000000" pitchFamily="2" charset="2"/>
              <a:buChar char="§"/>
            </a:pPr>
            <a:r>
              <a:rPr lang="en-ZA" dirty="0"/>
              <a:t>GLOBAL COMMUNITY OF “CHANGE MAKERS”</a:t>
            </a:r>
          </a:p>
          <a:p>
            <a:pPr>
              <a:buClrTx/>
              <a:buSzPct val="114000"/>
              <a:buFont typeface="Wingdings" panose="05000000000000000000" pitchFamily="2" charset="2"/>
              <a:buChar char="§"/>
            </a:pPr>
            <a:r>
              <a:rPr lang="en-ZA" b="1" u="sng" dirty="0">
                <a:solidFill>
                  <a:srgbClr val="FFC000"/>
                </a:solidFill>
              </a:rPr>
              <a:t>MAIN FOCUS:</a:t>
            </a:r>
          </a:p>
          <a:p>
            <a:pPr lvl="1">
              <a:buClrTx/>
              <a:buSzPct val="114000"/>
              <a:buFont typeface="Wingdings" panose="05000000000000000000" pitchFamily="2" charset="2"/>
              <a:buChar char="§"/>
            </a:pPr>
            <a:r>
              <a:rPr lang="en-ZA" dirty="0"/>
              <a:t>BREAK THE CYCLE OF POVERTY AND EXCLUSION</a:t>
            </a:r>
          </a:p>
          <a:p>
            <a:pPr lvl="1">
              <a:buClrTx/>
              <a:buSzPct val="114000"/>
              <a:buFont typeface="Wingdings" panose="05000000000000000000" pitchFamily="2" charset="2"/>
              <a:buChar char="§"/>
            </a:pPr>
            <a:r>
              <a:rPr lang="en-ZA" dirty="0"/>
              <a:t>GIVE PEOPLE HOPE AND THEIR DIGNITY BACK</a:t>
            </a:r>
          </a:p>
          <a:p>
            <a:pPr lvl="1">
              <a:buClrTx/>
              <a:buSzPct val="114000"/>
              <a:buFont typeface="Wingdings" panose="05000000000000000000" pitchFamily="2" charset="2"/>
              <a:buChar char="§"/>
            </a:pPr>
            <a:r>
              <a:rPr lang="en-ZA" dirty="0"/>
              <a:t>EVERYONE IN OUR SOCIETY DESERVES THIS “once in a lifetime” OPPORTUNITY</a:t>
            </a:r>
          </a:p>
          <a:p>
            <a:pPr>
              <a:buClrTx/>
              <a:buSzPct val="114000"/>
              <a:buFont typeface="Wingdings" panose="05000000000000000000" pitchFamily="2" charset="2"/>
              <a:buChar char="§"/>
            </a:pPr>
            <a:r>
              <a:rPr lang="en-ZA" dirty="0"/>
              <a:t>TOGETHER (AS A GLOBAL COMMUNITY) WE ARE STRONGER</a:t>
            </a:r>
          </a:p>
          <a:p>
            <a:pPr>
              <a:buSzPct val="114000"/>
              <a:buFont typeface="Wingdings" panose="05000000000000000000" pitchFamily="2" charset="2"/>
              <a:buChar char="q"/>
            </a:pPr>
            <a:endParaRPr lang="en-ZA" dirty="0"/>
          </a:p>
        </p:txBody>
      </p:sp>
      <p:pic>
        <p:nvPicPr>
          <p:cNvPr id="4" name="Picture 2" descr="Images For &gt; People Helping Others ...">
            <a:extLst>
              <a:ext uri="{FF2B5EF4-FFF2-40B4-BE49-F238E27FC236}">
                <a16:creationId xmlns:a16="http://schemas.microsoft.com/office/drawing/2014/main" id="{B4633B14-D82D-82DE-AF57-D4CE2387F6A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34655" y="2731429"/>
            <a:ext cx="4008888" cy="2837752"/>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34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94B745-AA23-1D45-4B9A-75EC824BF707}"/>
              </a:ext>
            </a:extLst>
          </p:cNvPr>
          <p:cNvSpPr/>
          <p:nvPr/>
        </p:nvSpPr>
        <p:spPr>
          <a:xfrm>
            <a:off x="-1" y="45749"/>
            <a:ext cx="12233538"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normalizeH="0" baseline="0" noProof="0" dirty="0">
                <a:ln/>
                <a:solidFill>
                  <a:schemeClr val="tx2"/>
                </a:solidFill>
                <a:uLnTx/>
                <a:uFillTx/>
                <a:latin typeface="Calibri"/>
                <a:ea typeface="+mn-ea"/>
                <a:cs typeface="+mn-cs"/>
              </a:rPr>
              <a:t>WHAT MAKES HELPING HEARTS DIFFERENT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normalizeH="0" baseline="0" noProof="0" dirty="0">
              <a:ln/>
              <a:solidFill>
                <a:schemeClr val="accent3"/>
              </a:solidFill>
              <a:uLnTx/>
              <a:uFillTx/>
              <a:latin typeface="Calibri"/>
              <a:ea typeface="+mn-ea"/>
              <a:cs typeface="+mn-cs"/>
            </a:endParaRPr>
          </a:p>
        </p:txBody>
      </p:sp>
      <p:pic>
        <p:nvPicPr>
          <p:cNvPr id="2" name="Picture 1">
            <a:extLst>
              <a:ext uri="{FF2B5EF4-FFF2-40B4-BE49-F238E27FC236}">
                <a16:creationId xmlns:a16="http://schemas.microsoft.com/office/drawing/2014/main" id="{685FB97D-C5D7-86D4-507F-EDB10C289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0916" y="4935316"/>
            <a:ext cx="1740310" cy="1740310"/>
          </a:xfrm>
          <a:prstGeom prst="rect">
            <a:avLst/>
          </a:prstGeom>
        </p:spPr>
      </p:pic>
      <p:sp>
        <p:nvSpPr>
          <p:cNvPr id="8" name="Rectangle 7">
            <a:extLst>
              <a:ext uri="{FF2B5EF4-FFF2-40B4-BE49-F238E27FC236}">
                <a16:creationId xmlns:a16="http://schemas.microsoft.com/office/drawing/2014/main" id="{C3D25C71-4A0C-378A-7F91-9524A94A1790}"/>
              </a:ext>
            </a:extLst>
          </p:cNvPr>
          <p:cNvSpPr/>
          <p:nvPr/>
        </p:nvSpPr>
        <p:spPr>
          <a:xfrm>
            <a:off x="256674" y="799385"/>
            <a:ext cx="11394552" cy="5693866"/>
          </a:xfrm>
          <a:prstGeom prst="rect">
            <a:avLst/>
          </a:prstGeom>
          <a:noFill/>
        </p:spPr>
        <p:txBody>
          <a:bodyPr wrap="square" lIns="91440" tIns="45720" rIns="91440" bIns="45720">
            <a:spAutoFit/>
          </a:bodyPr>
          <a:lstStyle/>
          <a:p>
            <a:pPr marL="514350" marR="0" lvl="0" indent="-514350" algn="just" defTabSz="914400" rtl="0" eaLnBrk="1" fontAlgn="auto" latinLnBrk="0" hangingPunct="1">
              <a:spcBef>
                <a:spcPts val="0"/>
              </a:spcBef>
              <a:spcAft>
                <a:spcPts val="0"/>
              </a:spcAft>
              <a:buClrTx/>
              <a:buSzTx/>
              <a:buFont typeface="+mj-lt"/>
              <a:buAutoNum type="arabicPeriod"/>
              <a:tabLst/>
              <a:defRPr/>
            </a:pPr>
            <a:r>
              <a:rPr kumimoji="0" lang="en-US" sz="2800" b="1" i="0" u="none" strike="noStrike" kern="1200" normalizeH="0" baseline="0" noProof="0" dirty="0">
                <a:ln w="0"/>
                <a:effectLst>
                  <a:outerShdw blurRad="38100" dist="19050" dir="2700000" algn="tl" rotWithShape="0">
                    <a:schemeClr val="dk1">
                      <a:alpha val="40000"/>
                    </a:schemeClr>
                  </a:outerShdw>
                </a:effectLst>
                <a:uLnTx/>
                <a:uFillTx/>
                <a:latin typeface="Calibri"/>
              </a:rPr>
              <a:t>HH is an ingenious hybrid crowd-funding humanitarian</a:t>
            </a:r>
            <a:r>
              <a:rPr kumimoji="0" lang="en-US" sz="2800" b="1" i="0" u="none" strike="noStrike" kern="1200" normalizeH="0" noProof="0" dirty="0">
                <a:ln w="0"/>
                <a:effectLst>
                  <a:outerShdw blurRad="38100" dist="19050" dir="2700000" algn="tl" rotWithShape="0">
                    <a:schemeClr val="dk1">
                      <a:alpha val="40000"/>
                    </a:schemeClr>
                  </a:outerShdw>
                </a:effectLst>
                <a:uLnTx/>
                <a:uFillTx/>
                <a:latin typeface="Calibri"/>
              </a:rPr>
              <a:t> project with a built in Donations Plan</a:t>
            </a:r>
            <a:r>
              <a:rPr kumimoji="0" lang="en-US" sz="2800" b="1" i="0" u="none" strike="noStrike" kern="1200" normalizeH="0" baseline="0" noProof="0" dirty="0">
                <a:ln w="0"/>
                <a:effectLst>
                  <a:outerShdw blurRad="38100" dist="19050" dir="2700000" algn="tl" rotWithShape="0">
                    <a:schemeClr val="dk1">
                      <a:alpha val="40000"/>
                    </a:schemeClr>
                  </a:outerShdw>
                </a:effectLst>
                <a:uLnTx/>
                <a:uFillTx/>
                <a:latin typeface="Calibri"/>
              </a:rPr>
              <a:t>.</a:t>
            </a:r>
          </a:p>
          <a:p>
            <a:pPr marL="514350" marR="0" lvl="0" indent="-514350" algn="just" defTabSz="914400" rtl="0" eaLnBrk="1" fontAlgn="auto" latinLnBrk="0" hangingPunct="1">
              <a:spcBef>
                <a:spcPts val="0"/>
              </a:spcBef>
              <a:spcAft>
                <a:spcPts val="0"/>
              </a:spcAft>
              <a:buClrTx/>
              <a:buSzTx/>
              <a:buFont typeface="+mj-lt"/>
              <a:buAutoNum type="arabicPeriod"/>
              <a:tabLst/>
              <a:defRPr/>
            </a:pPr>
            <a:r>
              <a:rPr lang="en-US" sz="2800" b="1" dirty="0">
                <a:ln w="0"/>
                <a:effectLst>
                  <a:outerShdw blurRad="38100" dist="19050" dir="2700000" algn="tl" rotWithShape="0">
                    <a:schemeClr val="dk1">
                      <a:alpha val="40000"/>
                    </a:schemeClr>
                  </a:outerShdw>
                </a:effectLst>
                <a:latin typeface="Calibri"/>
              </a:rPr>
              <a:t>A project where NOBODY at the top is enriching themselves – there are No “Fat Cats” in HHI</a:t>
            </a:r>
            <a:endParaRPr kumimoji="0" lang="en-US" sz="2800" b="1" i="0" u="none" strike="noStrike" kern="1200" normalizeH="0" baseline="0" noProof="0" dirty="0">
              <a:ln w="0"/>
              <a:effectLst>
                <a:outerShdw blurRad="38100" dist="19050" dir="2700000" algn="tl" rotWithShape="0">
                  <a:schemeClr val="dk1">
                    <a:alpha val="40000"/>
                  </a:schemeClr>
                </a:outerShdw>
              </a:effectLst>
              <a:uLnTx/>
              <a:uFillTx/>
              <a:latin typeface="Calibri"/>
            </a:endParaRPr>
          </a:p>
          <a:p>
            <a:pPr marL="514350" marR="0" lvl="0" indent="-514350" algn="just" defTabSz="914400" rtl="0" eaLnBrk="1" fontAlgn="auto" latinLnBrk="0" hangingPunct="1">
              <a:spcBef>
                <a:spcPts val="0"/>
              </a:spcBef>
              <a:spcAft>
                <a:spcPts val="0"/>
              </a:spcAft>
              <a:buClrTx/>
              <a:buSzTx/>
              <a:buFont typeface="+mj-lt"/>
              <a:buAutoNum type="arabicPeriod"/>
              <a:tabLst/>
              <a:defRPr/>
            </a:pPr>
            <a:r>
              <a:rPr kumimoji="0" lang="en-US" sz="2800" b="1" i="0" u="none" strike="noStrike" kern="1200" normalizeH="0" baseline="0" noProof="0" dirty="0">
                <a:ln w="0"/>
                <a:effectLst>
                  <a:outerShdw blurRad="38100" dist="19050" dir="2700000" algn="tl" rotWithShape="0">
                    <a:schemeClr val="dk1">
                      <a:alpha val="40000"/>
                    </a:schemeClr>
                  </a:outerShdw>
                </a:effectLst>
                <a:uLnTx/>
                <a:uFillTx/>
                <a:latin typeface="Calibri"/>
              </a:rPr>
              <a:t>The full contribution of $10 from members goes into the “fully automated” system</a:t>
            </a:r>
            <a:r>
              <a:rPr kumimoji="0" lang="en-US" sz="2800" b="1" i="0" u="none" strike="noStrike" kern="1200" normalizeH="0" noProof="0" dirty="0">
                <a:ln w="0"/>
                <a:effectLst>
                  <a:outerShdw blurRad="38100" dist="19050" dir="2700000" algn="tl" rotWithShape="0">
                    <a:schemeClr val="dk1">
                      <a:alpha val="40000"/>
                    </a:schemeClr>
                  </a:outerShdw>
                </a:effectLst>
                <a:uLnTx/>
                <a:uFillTx/>
                <a:latin typeface="Calibri"/>
              </a:rPr>
              <a:t> as donations</a:t>
            </a:r>
            <a:endParaRPr kumimoji="0" lang="en-US" sz="2800" b="1" i="0" u="none" strike="noStrike" kern="1200" normalizeH="0" baseline="0" noProof="0" dirty="0">
              <a:ln w="0"/>
              <a:effectLst>
                <a:outerShdw blurRad="38100" dist="19050" dir="2700000" algn="tl" rotWithShape="0">
                  <a:schemeClr val="dk1">
                    <a:alpha val="40000"/>
                  </a:schemeClr>
                </a:outerShdw>
              </a:effectLst>
              <a:uLnTx/>
              <a:uFillTx/>
              <a:latin typeface="Calibri"/>
            </a:endParaRPr>
          </a:p>
          <a:p>
            <a:pPr marL="514350" marR="0" lvl="0" indent="-514350" algn="just" defTabSz="914400" rtl="0" eaLnBrk="1" fontAlgn="auto" latinLnBrk="0" hangingPunct="1">
              <a:spcBef>
                <a:spcPts val="0"/>
              </a:spcBef>
              <a:spcAft>
                <a:spcPts val="0"/>
              </a:spcAft>
              <a:buClrTx/>
              <a:buSzTx/>
              <a:buFont typeface="+mj-lt"/>
              <a:buAutoNum type="arabicPeriod"/>
              <a:tabLst/>
              <a:defRPr/>
            </a:pPr>
            <a:r>
              <a:rPr lang="en-US" sz="2800" b="1" dirty="0">
                <a:ln w="0"/>
                <a:effectLst>
                  <a:outerShdw blurRad="38100" dist="19050" dir="2700000" algn="tl" rotWithShape="0">
                    <a:schemeClr val="dk1">
                      <a:alpha val="40000"/>
                    </a:schemeClr>
                  </a:outerShdw>
                </a:effectLst>
                <a:latin typeface="Calibri"/>
              </a:rPr>
              <a:t>Extremely sustainable project – no other platform like this</a:t>
            </a:r>
            <a:endParaRPr kumimoji="0" lang="en-US" sz="2800" b="1" i="0" u="none" strike="noStrike" kern="1200" normalizeH="0" baseline="0" noProof="0" dirty="0">
              <a:ln w="0"/>
              <a:effectLst>
                <a:outerShdw blurRad="38100" dist="19050" dir="2700000" algn="tl" rotWithShape="0">
                  <a:schemeClr val="dk1">
                    <a:alpha val="40000"/>
                  </a:schemeClr>
                </a:outerShdw>
              </a:effectLst>
              <a:uLnTx/>
              <a:uFillTx/>
              <a:latin typeface="Calibri"/>
            </a:endParaRPr>
          </a:p>
          <a:p>
            <a:pPr marL="514350" marR="0" lvl="0" indent="-514350" algn="just" defTabSz="914400" rtl="0" eaLnBrk="1" fontAlgn="auto" latinLnBrk="0" hangingPunct="1">
              <a:spcBef>
                <a:spcPts val="0"/>
              </a:spcBef>
              <a:spcAft>
                <a:spcPts val="0"/>
              </a:spcAft>
              <a:buClrTx/>
              <a:buSzTx/>
              <a:buFont typeface="+mj-lt"/>
              <a:buAutoNum type="arabicPeriod"/>
              <a:tabLst/>
              <a:defRPr/>
            </a:pPr>
            <a:r>
              <a:rPr kumimoji="0" lang="en-US" sz="2800" b="1" i="0" u="none" strike="noStrike" kern="1200" normalizeH="0" baseline="0" noProof="0" dirty="0">
                <a:ln w="0"/>
                <a:effectLst>
                  <a:outerShdw blurRad="38100" dist="19050" dir="2700000" algn="tl" rotWithShape="0">
                    <a:schemeClr val="dk1">
                      <a:alpha val="40000"/>
                    </a:schemeClr>
                  </a:outerShdw>
                </a:effectLst>
                <a:uLnTx/>
                <a:uFillTx/>
                <a:latin typeface="Calibri"/>
              </a:rPr>
              <a:t>Helping Hearts is the first project globally that addresses the needs of the people at the</a:t>
            </a:r>
            <a:r>
              <a:rPr kumimoji="0" lang="en-US" sz="2800" b="1" i="0" u="none" strike="noStrike" kern="1200" normalizeH="0" noProof="0" dirty="0">
                <a:ln w="0"/>
                <a:effectLst>
                  <a:outerShdw blurRad="38100" dist="19050" dir="2700000" algn="tl" rotWithShape="0">
                    <a:schemeClr val="dk1">
                      <a:alpha val="40000"/>
                    </a:schemeClr>
                  </a:outerShdw>
                </a:effectLst>
                <a:uLnTx/>
                <a:uFillTx/>
                <a:latin typeface="Calibri"/>
              </a:rPr>
              <a:t> </a:t>
            </a:r>
            <a:r>
              <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highlight>
                  <a:srgbClr val="FFFF00"/>
                </a:highlight>
                <a:uLnTx/>
                <a:uFillTx/>
                <a:latin typeface="Calibri"/>
              </a:rPr>
              <a:t>bottom of society</a:t>
            </a:r>
            <a:r>
              <a:rPr kumimoji="0" lang="en-US" sz="28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libri"/>
              </a:rPr>
              <a:t> </a:t>
            </a:r>
            <a:r>
              <a:rPr kumimoji="0" lang="en-US" sz="2800" b="1" i="0" u="none" strike="noStrike" kern="1200" normalizeH="0" baseline="0" noProof="0" dirty="0">
                <a:ln w="0"/>
                <a:effectLst>
                  <a:outerShdw blurRad="38100" dist="19050" dir="2700000" algn="tl" rotWithShape="0">
                    <a:schemeClr val="dk1">
                      <a:alpha val="40000"/>
                    </a:schemeClr>
                  </a:outerShdw>
                </a:effectLst>
                <a:uLnTx/>
                <a:uFillTx/>
                <a:latin typeface="Calibri"/>
              </a:rPr>
              <a:t>and will help them to a better life.</a:t>
            </a:r>
          </a:p>
          <a:p>
            <a:pPr marL="514350" marR="0" lvl="0" indent="-514350" algn="just" defTabSz="914400" rtl="0" eaLnBrk="1" fontAlgn="auto" latinLnBrk="0" hangingPunct="1">
              <a:spcBef>
                <a:spcPts val="0"/>
              </a:spcBef>
              <a:spcAft>
                <a:spcPts val="0"/>
              </a:spcAft>
              <a:buClrTx/>
              <a:buSzTx/>
              <a:buFont typeface="+mj-lt"/>
              <a:buAutoNum type="arabicPeriod"/>
              <a:tabLst/>
              <a:defRPr/>
            </a:pPr>
            <a:r>
              <a:rPr kumimoji="0" lang="en-US" sz="2800" b="1" i="0" u="none" strike="noStrike" kern="1200" normalizeH="0" baseline="0" noProof="0" dirty="0">
                <a:ln w="0"/>
                <a:effectLst>
                  <a:outerShdw blurRad="38100" dist="19050" dir="2700000" algn="tl" rotWithShape="0">
                    <a:schemeClr val="dk1">
                      <a:alpha val="40000"/>
                    </a:schemeClr>
                  </a:outerShdw>
                </a:effectLst>
                <a:uLnTx/>
                <a:uFillTx/>
                <a:latin typeface="Calibri"/>
              </a:rPr>
              <a:t>Millions of children to be helped into Education. </a:t>
            </a:r>
            <a:endParaRPr lang="en-US" sz="2800" b="1" dirty="0">
              <a:ln w="0"/>
              <a:effectLst>
                <a:outerShdw blurRad="38100" dist="19050" dir="2700000" algn="tl" rotWithShape="0">
                  <a:schemeClr val="dk1">
                    <a:alpha val="40000"/>
                  </a:schemeClr>
                </a:outerShdw>
              </a:effectLst>
              <a:latin typeface="Calibri"/>
            </a:endParaRPr>
          </a:p>
          <a:p>
            <a:pPr marL="514350" marR="0" lvl="0" indent="-514350" algn="just" defTabSz="914400" rtl="0" eaLnBrk="1" fontAlgn="auto" latinLnBrk="0" hangingPunct="1">
              <a:spcBef>
                <a:spcPts val="0"/>
              </a:spcBef>
              <a:spcAft>
                <a:spcPts val="0"/>
              </a:spcAft>
              <a:buClrTx/>
              <a:buSzTx/>
              <a:buFont typeface="+mj-lt"/>
              <a:buAutoNum type="arabicPeriod"/>
              <a:tabLst/>
              <a:defRPr/>
            </a:pPr>
            <a:r>
              <a:rPr kumimoji="0" lang="en-US" sz="2800" b="1" i="0" u="none" strike="noStrike" kern="1200" normalizeH="0" baseline="0" noProof="0" dirty="0">
                <a:ln w="0"/>
                <a:effectLst>
                  <a:outerShdw blurRad="38100" dist="19050" dir="2700000" algn="tl" rotWithShape="0">
                    <a:schemeClr val="dk1">
                      <a:alpha val="40000"/>
                    </a:schemeClr>
                  </a:outerShdw>
                </a:effectLst>
                <a:uLnTx/>
                <a:uFillTx/>
                <a:latin typeface="Calibri"/>
              </a:rPr>
              <a:t>All</a:t>
            </a:r>
            <a:r>
              <a:rPr kumimoji="0" lang="en-US" sz="2800" b="1" i="0" u="none" strike="noStrike" kern="1200" normalizeH="0" noProof="0" dirty="0">
                <a:ln w="0"/>
                <a:effectLst>
                  <a:outerShdw blurRad="38100" dist="19050" dir="2700000" algn="tl" rotWithShape="0">
                    <a:schemeClr val="dk1">
                      <a:alpha val="40000"/>
                    </a:schemeClr>
                  </a:outerShdw>
                </a:effectLst>
                <a:uLnTx/>
                <a:uFillTx/>
                <a:latin typeface="Calibri"/>
              </a:rPr>
              <a:t> balances restored through Helping Hearts:</a:t>
            </a:r>
          </a:p>
          <a:p>
            <a:pPr marL="971550" lvl="1" indent="-514350" algn="just" defTabSz="914400">
              <a:buFont typeface="Arial" panose="020B0604020202020204" pitchFamily="34" charset="0"/>
              <a:buChar char="•"/>
              <a:defRPr/>
            </a:pPr>
            <a:r>
              <a:rPr lang="en-US" sz="2800" b="1" baseline="0" dirty="0">
                <a:ln w="0"/>
                <a:effectLst>
                  <a:outerShdw blurRad="38100" dist="19050" dir="2700000" algn="tl" rotWithShape="0">
                    <a:schemeClr val="dk1">
                      <a:alpha val="40000"/>
                    </a:schemeClr>
                  </a:outerShdw>
                </a:effectLst>
                <a:latin typeface="Calibri"/>
              </a:rPr>
              <a:t>Members</a:t>
            </a:r>
            <a:r>
              <a:rPr lang="en-US" sz="2800" b="1" dirty="0">
                <a:ln w="0"/>
                <a:effectLst>
                  <a:outerShdw blurRad="38100" dist="19050" dir="2700000" algn="tl" rotWithShape="0">
                    <a:schemeClr val="dk1">
                      <a:alpha val="40000"/>
                    </a:schemeClr>
                  </a:outerShdw>
                </a:effectLst>
                <a:latin typeface="Calibri"/>
              </a:rPr>
              <a:t> will earn substantially, and</a:t>
            </a:r>
          </a:p>
          <a:p>
            <a:pPr marL="971550" lvl="1" indent="-514350" algn="just" defTabSz="914400">
              <a:buFont typeface="Arial" panose="020B0604020202020204" pitchFamily="34" charset="0"/>
              <a:buChar char="•"/>
              <a:defRPr/>
            </a:pPr>
            <a:r>
              <a:rPr kumimoji="0" lang="en-US" sz="2800" b="1" i="0" u="none" strike="noStrike" kern="1200" normalizeH="0" baseline="0" noProof="0" dirty="0">
                <a:ln w="0"/>
                <a:effectLst>
                  <a:outerShdw blurRad="38100" dist="19050" dir="2700000" algn="tl" rotWithShape="0">
                    <a:schemeClr val="dk1">
                      <a:alpha val="40000"/>
                    </a:schemeClr>
                  </a:outerShdw>
                </a:effectLst>
                <a:uLnTx/>
                <a:uFillTx/>
                <a:latin typeface="Calibri"/>
              </a:rPr>
              <a:t>Millions</a:t>
            </a:r>
            <a:r>
              <a:rPr kumimoji="0" lang="en-US" sz="2800" b="1" i="0" u="none" strike="noStrike" kern="1200" normalizeH="0" noProof="0" dirty="0">
                <a:ln w="0"/>
                <a:effectLst>
                  <a:outerShdw blurRad="38100" dist="19050" dir="2700000" algn="tl" rotWithShape="0">
                    <a:schemeClr val="dk1">
                      <a:alpha val="40000"/>
                    </a:schemeClr>
                  </a:outerShdw>
                </a:effectLst>
                <a:uLnTx/>
                <a:uFillTx/>
                <a:latin typeface="Calibri"/>
              </a:rPr>
              <a:t> of people will be helped out of poverty</a:t>
            </a:r>
            <a:endParaRPr kumimoji="0" lang="en-US" sz="2800" b="1" i="0" u="none" strike="noStrike" kern="1200" normalizeH="0" baseline="0" noProof="0" dirty="0">
              <a:ln w="0"/>
              <a:effectLst>
                <a:outerShdw blurRad="38100" dist="19050" dir="2700000" algn="tl" rotWithShape="0">
                  <a:schemeClr val="dk1">
                    <a:alpha val="40000"/>
                  </a:schemeClr>
                </a:outerShdw>
              </a:effectLst>
              <a:uLnTx/>
              <a:uFillTx/>
              <a:latin typeface="Calibri"/>
            </a:endParaRPr>
          </a:p>
        </p:txBody>
      </p:sp>
    </p:spTree>
    <p:extLst>
      <p:ext uri="{BB962C8B-B14F-4D97-AF65-F5344CB8AC3E}">
        <p14:creationId xmlns:p14="http://schemas.microsoft.com/office/powerpoint/2010/main" val="420802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5FB97D-C5D7-86D4-507F-EDB10C289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6902" y="4896492"/>
            <a:ext cx="1398713" cy="1398713"/>
          </a:xfrm>
          <a:prstGeom prst="rect">
            <a:avLst/>
          </a:prstGeom>
        </p:spPr>
      </p:pic>
      <p:sp>
        <p:nvSpPr>
          <p:cNvPr id="8" name="Rectangle 7">
            <a:extLst>
              <a:ext uri="{FF2B5EF4-FFF2-40B4-BE49-F238E27FC236}">
                <a16:creationId xmlns:a16="http://schemas.microsoft.com/office/drawing/2014/main" id="{C3D25C71-4A0C-378A-7F91-9524A94A1790}"/>
              </a:ext>
            </a:extLst>
          </p:cNvPr>
          <p:cNvSpPr/>
          <p:nvPr/>
        </p:nvSpPr>
        <p:spPr>
          <a:xfrm>
            <a:off x="113381" y="909053"/>
            <a:ext cx="11492234" cy="4686796"/>
          </a:xfrm>
          <a:prstGeom prst="rect">
            <a:avLst/>
          </a:prstGeom>
          <a:noFill/>
        </p:spPr>
        <p:txBody>
          <a:bodyPr wrap="square" lIns="91440" tIns="45720" rIns="91440" bIns="45720">
            <a:spAutoFit/>
          </a:bodyPr>
          <a:lstStyle/>
          <a:p>
            <a:pPr marR="0" lvl="0" algn="ctr" defTabSz="914400" rtl="0" eaLnBrk="1" fontAlgn="auto" latinLnBrk="0" hangingPunct="1">
              <a:lnSpc>
                <a:spcPct val="150000"/>
              </a:lnSpc>
              <a:spcBef>
                <a:spcPts val="0"/>
              </a:spcBef>
              <a:spcAft>
                <a:spcPts val="0"/>
              </a:spcAft>
              <a:buClrTx/>
              <a:buSzTx/>
              <a:tabLst/>
              <a:defRPr/>
            </a:pPr>
            <a:r>
              <a:rPr lang="en-US" sz="3800" b="1" dirty="0">
                <a:ln w="0"/>
                <a:effectLst>
                  <a:outerShdw blurRad="38100" dist="19050" dir="2700000" algn="tl" rotWithShape="0">
                    <a:schemeClr val="dk1">
                      <a:alpha val="40000"/>
                    </a:schemeClr>
                  </a:outerShdw>
                </a:effectLst>
                <a:latin typeface="Calibri"/>
              </a:rPr>
              <a:t>HELPING HEARTS WILL HAVE ITS OWN INTERNATIONAL RADIO STATION – BROADCASTING INTO 180 COUNTRIES 24 HOURS A DAY</a:t>
            </a:r>
          </a:p>
          <a:p>
            <a:pPr marR="0" lvl="0" algn="ctr" defTabSz="914400" rtl="0" eaLnBrk="1" fontAlgn="auto" latinLnBrk="0" hangingPunct="1">
              <a:lnSpc>
                <a:spcPct val="150000"/>
              </a:lnSpc>
              <a:spcBef>
                <a:spcPts val="0"/>
              </a:spcBef>
              <a:spcAft>
                <a:spcPts val="0"/>
              </a:spcAft>
              <a:buClrTx/>
              <a:buSzTx/>
              <a:tabLst/>
              <a:defRPr/>
            </a:pPr>
            <a:r>
              <a:rPr lang="en-US" sz="3800" b="1" dirty="0">
                <a:ln w="0"/>
                <a:effectLst>
                  <a:outerShdw blurRad="38100" dist="19050" dir="2700000" algn="tl" rotWithShape="0">
                    <a:schemeClr val="dk1">
                      <a:alpha val="40000"/>
                    </a:schemeClr>
                  </a:outerShdw>
                </a:effectLst>
                <a:latin typeface="Calibri"/>
              </a:rPr>
              <a:t>OUR RADIO STATION WILL BE KNOWN AS</a:t>
            </a:r>
          </a:p>
          <a:p>
            <a:pPr algn="ctr" defTabSz="914400">
              <a:lnSpc>
                <a:spcPct val="150000"/>
              </a:lnSpc>
              <a:defRPr/>
            </a:pPr>
            <a:r>
              <a:rPr lang="en-US" sz="5400" b="1" u="sng" dirty="0">
                <a:ln/>
                <a:solidFill>
                  <a:srgbClr val="FFFF00"/>
                </a:solidFill>
              </a:rPr>
              <a:t>HELPING HEARTS RADIO</a:t>
            </a:r>
          </a:p>
        </p:txBody>
      </p:sp>
    </p:spTree>
    <p:extLst>
      <p:ext uri="{BB962C8B-B14F-4D97-AF65-F5344CB8AC3E}">
        <p14:creationId xmlns:p14="http://schemas.microsoft.com/office/powerpoint/2010/main" val="173865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9E397E-3830-4C50-56A7-B43D38EC7C78}"/>
              </a:ext>
            </a:extLst>
          </p:cNvPr>
          <p:cNvSpPr/>
          <p:nvPr/>
        </p:nvSpPr>
        <p:spPr>
          <a:xfrm>
            <a:off x="2426069" y="10896"/>
            <a:ext cx="6934200" cy="1203065"/>
          </a:xfrm>
          <a:prstGeom prst="rect">
            <a:avLst/>
          </a:prstGeom>
          <a:solidFill>
            <a:schemeClr val="bg2">
              <a:lumMod val="1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CBD772E9-633E-EBA0-0AFD-94B2EAC96F38}"/>
              </a:ext>
            </a:extLst>
          </p:cNvPr>
          <p:cNvSpPr/>
          <p:nvPr/>
        </p:nvSpPr>
        <p:spPr>
          <a:xfrm>
            <a:off x="2387807" y="146686"/>
            <a:ext cx="6934199" cy="95410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600">
                  <a:solidFill>
                    <a:srgbClr val="E94944"/>
                  </a:solidFill>
                  <a:prstDash val="solid"/>
                </a:ln>
                <a:solidFill>
                  <a:srgbClr val="FFFFFF"/>
                </a:solidFill>
                <a:effectLst>
                  <a:outerShdw dist="38100" dir="2700000" algn="tl" rotWithShape="0">
                    <a:srgbClr val="E94944"/>
                  </a:outerShdw>
                </a:effectLst>
                <a:uLnTx/>
                <a:uFillTx/>
                <a:latin typeface="Calibri"/>
                <a:ea typeface="+mn-ea"/>
                <a:cs typeface="+mn-cs"/>
              </a:rPr>
              <a:t>3 INCOME STREAMS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600">
                  <a:solidFill>
                    <a:srgbClr val="E94944"/>
                  </a:solidFill>
                  <a:prstDash val="solid"/>
                </a:ln>
                <a:solidFill>
                  <a:srgbClr val="FFFFFF"/>
                </a:solidFill>
                <a:effectLst>
                  <a:outerShdw dist="38100" dir="2700000" algn="tl" rotWithShape="0">
                    <a:srgbClr val="E94944"/>
                  </a:outerShdw>
                </a:effectLst>
                <a:uLnTx/>
                <a:uFillTx/>
                <a:latin typeface="Calibri"/>
                <a:ea typeface="+mn-ea"/>
                <a:cs typeface="+mn-cs"/>
              </a:rPr>
              <a:t>IN HELPING HEARTS</a:t>
            </a:r>
          </a:p>
        </p:txBody>
      </p:sp>
      <p:sp>
        <p:nvSpPr>
          <p:cNvPr id="2" name="Rectangle 1">
            <a:extLst>
              <a:ext uri="{FF2B5EF4-FFF2-40B4-BE49-F238E27FC236}">
                <a16:creationId xmlns:a16="http://schemas.microsoft.com/office/drawing/2014/main" id="{918A3058-E617-3DC8-FF60-F69F477F57B1}"/>
              </a:ext>
            </a:extLst>
          </p:cNvPr>
          <p:cNvSpPr/>
          <p:nvPr/>
        </p:nvSpPr>
        <p:spPr>
          <a:xfrm>
            <a:off x="0" y="3001383"/>
            <a:ext cx="10655669" cy="3785652"/>
          </a:xfrm>
          <a:prstGeom prst="rect">
            <a:avLst/>
          </a:prstGeom>
          <a:noFill/>
        </p:spPr>
        <p:txBody>
          <a:bodyPr wrap="square" lIns="91440" tIns="45720" rIns="91440" bIns="4572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normalizeH="0" baseline="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uLnTx/>
                <a:uFillTx/>
                <a:latin typeface="Calibri"/>
                <a:ea typeface="+mn-ea"/>
                <a:cs typeface="+mn-cs"/>
              </a:rPr>
              <a:t>Helping Hearts:         5 Phases</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1" i="0" u="none" strike="noStrike" kern="1200" normalizeH="0" baseline="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uLnTx/>
              <a:uFillTx/>
              <a:latin typeface="Calibri"/>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endParaRPr kumimoji="0" lang="en-US" sz="48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libri"/>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spc="50" normalizeH="0" baseline="0" noProof="0" dirty="0">
                <a:ln w="9525" cmpd="sng">
                  <a:solidFill>
                    <a:schemeClr val="accent1"/>
                  </a:solidFill>
                  <a:prstDash val="solid"/>
                </a:ln>
                <a:solidFill>
                  <a:srgbClr val="FFFF00"/>
                </a:solidFill>
                <a:effectLst>
                  <a:glow rad="38100">
                    <a:schemeClr val="accent1">
                      <a:alpha val="40000"/>
                    </a:schemeClr>
                  </a:glow>
                </a:effectLst>
                <a:uLnTx/>
                <a:uFillTx/>
                <a:latin typeface="Calibri"/>
                <a:ea typeface="+mn-ea"/>
                <a:cs typeface="+mn-cs"/>
              </a:rPr>
              <a:t>Wealth Creator 1:     3 Phases</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endParaRPr kumimoji="0" lang="en-US" sz="48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libri"/>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endParaRPr kumimoji="0" lang="en-US"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libri"/>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Calibri"/>
                <a:ea typeface="+mn-ea"/>
                <a:cs typeface="+mn-cs"/>
              </a:rPr>
              <a:t>Wealth Creator 2:     3 Phases </a:t>
            </a:r>
          </a:p>
        </p:txBody>
      </p:sp>
      <p:pic>
        <p:nvPicPr>
          <p:cNvPr id="4" name="Picture 3">
            <a:extLst>
              <a:ext uri="{FF2B5EF4-FFF2-40B4-BE49-F238E27FC236}">
                <a16:creationId xmlns:a16="http://schemas.microsoft.com/office/drawing/2014/main" id="{8A1097A8-5302-BC9F-BDFE-34A0EC595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555" y="2961571"/>
            <a:ext cx="573573" cy="673421"/>
          </a:xfrm>
          <a:prstGeom prst="rect">
            <a:avLst/>
          </a:prstGeom>
        </p:spPr>
      </p:pic>
      <p:pic>
        <p:nvPicPr>
          <p:cNvPr id="6" name="Picture 8" descr="Letters and Sounds Phase 3 Phonics Planning | Phase 3 Phonics Scheme">
            <a:extLst>
              <a:ext uri="{FF2B5EF4-FFF2-40B4-BE49-F238E27FC236}">
                <a16:creationId xmlns:a16="http://schemas.microsoft.com/office/drawing/2014/main" id="{3E19B9BD-08F1-74B9-E0C1-CCCCF0A4DB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967516"/>
            <a:ext cx="636029" cy="6388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Phase 3 - Brushy Creek MUD">
            <a:extLst>
              <a:ext uri="{FF2B5EF4-FFF2-40B4-BE49-F238E27FC236}">
                <a16:creationId xmlns:a16="http://schemas.microsoft.com/office/drawing/2014/main" id="{4BE3B23E-A6A2-DDCE-9728-55540430F8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395" y="2987662"/>
            <a:ext cx="615036" cy="6177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Letters and Sounds Phase 3 Phonics Planning | Phase 3 Phonics Scheme">
            <a:extLst>
              <a:ext uri="{FF2B5EF4-FFF2-40B4-BE49-F238E27FC236}">
                <a16:creationId xmlns:a16="http://schemas.microsoft.com/office/drawing/2014/main" id="{8ED895F5-4A43-53F4-6AF1-08A6E82879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44337" y="2968074"/>
            <a:ext cx="636029" cy="6699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Letters and Sounds Phase 3 Phonics Planning | Phase 3 Phonics Scheme">
            <a:extLst>
              <a:ext uri="{FF2B5EF4-FFF2-40B4-BE49-F238E27FC236}">
                <a16:creationId xmlns:a16="http://schemas.microsoft.com/office/drawing/2014/main" id="{8508869E-A51A-9782-C8CE-840A1B9FD3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9767" y="258927"/>
            <a:ext cx="1460441" cy="14669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Letters and Sounds Phase 3 Phonics Planning | Phase 3 Phonics Scheme">
            <a:extLst>
              <a:ext uri="{FF2B5EF4-FFF2-40B4-BE49-F238E27FC236}">
                <a16:creationId xmlns:a16="http://schemas.microsoft.com/office/drawing/2014/main" id="{D31C29FD-27F9-1AA5-1173-429A790476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7" y="4344825"/>
            <a:ext cx="701920" cy="705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Phase 3 - Brushy Creek MUD">
            <a:extLst>
              <a:ext uri="{FF2B5EF4-FFF2-40B4-BE49-F238E27FC236}">
                <a16:creationId xmlns:a16="http://schemas.microsoft.com/office/drawing/2014/main" id="{587E2366-B512-106C-B519-E00A8E7EFE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8236" y="4369293"/>
            <a:ext cx="631914" cy="6388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etters and Sounds Phase 3 Phonics Planning | Phase 3 Phonics Scheme">
            <a:extLst>
              <a:ext uri="{FF2B5EF4-FFF2-40B4-BE49-F238E27FC236}">
                <a16:creationId xmlns:a16="http://schemas.microsoft.com/office/drawing/2014/main" id="{B9255E26-E94D-58BB-1AAC-0384EF05C6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7764" y="5890762"/>
            <a:ext cx="724337" cy="7275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Phase 3 - Brushy Creek MUD">
            <a:extLst>
              <a:ext uri="{FF2B5EF4-FFF2-40B4-BE49-F238E27FC236}">
                <a16:creationId xmlns:a16="http://schemas.microsoft.com/office/drawing/2014/main" id="{18D1BC26-F825-8C41-D4E8-D5BB0FB5AB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9971" y="5921833"/>
            <a:ext cx="636029" cy="63886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EE6C166A-1A92-8147-C49A-7C293EFC161A}"/>
              </a:ext>
            </a:extLst>
          </p:cNvPr>
          <p:cNvCxnSpPr>
            <a:cxnSpLocks/>
          </p:cNvCxnSpPr>
          <p:nvPr/>
        </p:nvCxnSpPr>
        <p:spPr>
          <a:xfrm>
            <a:off x="7160404" y="3886200"/>
            <a:ext cx="0" cy="4239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D5281D0-02A2-D975-1938-7C40D35F0362}"/>
              </a:ext>
            </a:extLst>
          </p:cNvPr>
          <p:cNvCxnSpPr>
            <a:cxnSpLocks/>
          </p:cNvCxnSpPr>
          <p:nvPr/>
        </p:nvCxnSpPr>
        <p:spPr>
          <a:xfrm>
            <a:off x="7895461" y="4191000"/>
            <a:ext cx="1" cy="8588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F2E4D5E-3AFB-82E9-6557-EA73D08DB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132" y="4339006"/>
            <a:ext cx="683344" cy="716694"/>
          </a:xfrm>
          <a:prstGeom prst="rect">
            <a:avLst/>
          </a:prstGeom>
        </p:spPr>
      </p:pic>
      <p:pic>
        <p:nvPicPr>
          <p:cNvPr id="3" name="Picture 2">
            <a:extLst>
              <a:ext uri="{FF2B5EF4-FFF2-40B4-BE49-F238E27FC236}">
                <a16:creationId xmlns:a16="http://schemas.microsoft.com/office/drawing/2014/main" id="{CBDB7F27-A82D-F98B-760C-55FC73119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930" y="5890762"/>
            <a:ext cx="683344" cy="716693"/>
          </a:xfrm>
          <a:prstGeom prst="rect">
            <a:avLst/>
          </a:prstGeom>
        </p:spPr>
      </p:pic>
      <p:pic>
        <p:nvPicPr>
          <p:cNvPr id="19" name="Picture 12" descr="Letters and Sounds Phase 3 Phonics Planning | Phase 3 Phonics Scheme">
            <a:extLst>
              <a:ext uri="{FF2B5EF4-FFF2-40B4-BE49-F238E27FC236}">
                <a16:creationId xmlns:a16="http://schemas.microsoft.com/office/drawing/2014/main" id="{3601DDD4-26A6-6790-8118-B2B8DB4DF16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9370" y="2987662"/>
            <a:ext cx="604876" cy="63712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11F9832-9D7C-0507-C5B2-651F0FDCF998}"/>
              </a:ext>
            </a:extLst>
          </p:cNvPr>
          <p:cNvSpPr/>
          <p:nvPr/>
        </p:nvSpPr>
        <p:spPr>
          <a:xfrm>
            <a:off x="0" y="1511724"/>
            <a:ext cx="1676400"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gradFill>
                  <a:gsLst>
                    <a:gs pos="0">
                      <a:srgbClr val="593A8F">
                        <a:lumMod val="50000"/>
                      </a:srgbClr>
                    </a:gs>
                    <a:gs pos="50000">
                      <a:srgbClr val="593A8F"/>
                    </a:gs>
                    <a:gs pos="100000">
                      <a:srgbClr val="593A8F">
                        <a:lumMod val="60000"/>
                        <a:lumOff val="40000"/>
                      </a:srgbClr>
                    </a:gs>
                  </a:gsLst>
                  <a:lin ang="5400000"/>
                </a:gradFill>
                <a:effectLst>
                  <a:reflection blurRad="6350" stA="53000" endA="300" endPos="35500" dir="5400000" sy="-90000" algn="bl" rotWithShape="0"/>
                </a:effectLst>
                <a:uLnTx/>
                <a:uFillTx/>
                <a:latin typeface="Calibri"/>
                <a:ea typeface="+mn-ea"/>
                <a:cs typeface="+mn-cs"/>
              </a:rPr>
              <a:t>NEW MEMBERS ENTER HERE</a:t>
            </a:r>
          </a:p>
        </p:txBody>
      </p:sp>
      <p:cxnSp>
        <p:nvCxnSpPr>
          <p:cNvPr id="24" name="Straight Arrow Connector 23">
            <a:extLst>
              <a:ext uri="{FF2B5EF4-FFF2-40B4-BE49-F238E27FC236}">
                <a16:creationId xmlns:a16="http://schemas.microsoft.com/office/drawing/2014/main" id="{26CF25CC-F0D6-5E00-4D52-BBD2AB3AF9D8}"/>
              </a:ext>
            </a:extLst>
          </p:cNvPr>
          <p:cNvCxnSpPr>
            <a:cxnSpLocks/>
          </p:cNvCxnSpPr>
          <p:nvPr/>
        </p:nvCxnSpPr>
        <p:spPr>
          <a:xfrm>
            <a:off x="152400" y="2289405"/>
            <a:ext cx="117700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7908CB9-F846-F1DB-ED1A-0067B6382E35}"/>
              </a:ext>
            </a:extLst>
          </p:cNvPr>
          <p:cNvCxnSpPr>
            <a:cxnSpLocks/>
          </p:cNvCxnSpPr>
          <p:nvPr/>
        </p:nvCxnSpPr>
        <p:spPr>
          <a:xfrm>
            <a:off x="9360269" y="3278563"/>
            <a:ext cx="161253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00A671-DAE2-0F8E-ADAA-B76BAD3E79F5}"/>
              </a:ext>
            </a:extLst>
          </p:cNvPr>
          <p:cNvCxnSpPr>
            <a:cxnSpLocks/>
          </p:cNvCxnSpPr>
          <p:nvPr/>
        </p:nvCxnSpPr>
        <p:spPr>
          <a:xfrm flipV="1">
            <a:off x="10965995" y="2163905"/>
            <a:ext cx="0" cy="11230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Heart 31">
            <a:extLst>
              <a:ext uri="{FF2B5EF4-FFF2-40B4-BE49-F238E27FC236}">
                <a16:creationId xmlns:a16="http://schemas.microsoft.com/office/drawing/2014/main" id="{6313D50F-66DF-BC7C-DCE6-2BD376E348FA}"/>
              </a:ext>
            </a:extLst>
          </p:cNvPr>
          <p:cNvSpPr/>
          <p:nvPr/>
        </p:nvSpPr>
        <p:spPr>
          <a:xfrm>
            <a:off x="9677400" y="2602741"/>
            <a:ext cx="851793" cy="597653"/>
          </a:xfrm>
          <a:prstGeom prst="hear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$10</a:t>
            </a:r>
          </a:p>
        </p:txBody>
      </p:sp>
      <p:cxnSp>
        <p:nvCxnSpPr>
          <p:cNvPr id="33" name="Straight Arrow Connector 32">
            <a:extLst>
              <a:ext uri="{FF2B5EF4-FFF2-40B4-BE49-F238E27FC236}">
                <a16:creationId xmlns:a16="http://schemas.microsoft.com/office/drawing/2014/main" id="{0954C436-992F-9EA9-DE7D-A314CC413AAC}"/>
              </a:ext>
            </a:extLst>
          </p:cNvPr>
          <p:cNvCxnSpPr>
            <a:cxnSpLocks/>
          </p:cNvCxnSpPr>
          <p:nvPr/>
        </p:nvCxnSpPr>
        <p:spPr>
          <a:xfrm flipH="1">
            <a:off x="4572000" y="2163905"/>
            <a:ext cx="63939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6782C32-C975-10A6-4C31-6983278E7431}"/>
              </a:ext>
            </a:extLst>
          </p:cNvPr>
          <p:cNvCxnSpPr>
            <a:cxnSpLocks/>
          </p:cNvCxnSpPr>
          <p:nvPr/>
        </p:nvCxnSpPr>
        <p:spPr>
          <a:xfrm>
            <a:off x="3975615" y="2602741"/>
            <a:ext cx="1129785" cy="39864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918546C-F786-3C4C-0C3F-7F84C23C61DE}"/>
              </a:ext>
            </a:extLst>
          </p:cNvPr>
          <p:cNvCxnSpPr>
            <a:cxnSpLocks/>
          </p:cNvCxnSpPr>
          <p:nvPr/>
        </p:nvCxnSpPr>
        <p:spPr>
          <a:xfrm>
            <a:off x="9829800" y="4651097"/>
            <a:ext cx="114300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Heart 41">
            <a:extLst>
              <a:ext uri="{FF2B5EF4-FFF2-40B4-BE49-F238E27FC236}">
                <a16:creationId xmlns:a16="http://schemas.microsoft.com/office/drawing/2014/main" id="{439E03CA-8043-9B89-E97E-81CC842C0E1C}"/>
              </a:ext>
            </a:extLst>
          </p:cNvPr>
          <p:cNvSpPr/>
          <p:nvPr/>
        </p:nvSpPr>
        <p:spPr>
          <a:xfrm>
            <a:off x="9701878" y="3966888"/>
            <a:ext cx="1042322" cy="597653"/>
          </a:xfrm>
          <a:prstGeom prst="hear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$250</a:t>
            </a:r>
          </a:p>
        </p:txBody>
      </p:sp>
      <p:cxnSp>
        <p:nvCxnSpPr>
          <p:cNvPr id="43" name="Straight Arrow Connector 42">
            <a:extLst>
              <a:ext uri="{FF2B5EF4-FFF2-40B4-BE49-F238E27FC236}">
                <a16:creationId xmlns:a16="http://schemas.microsoft.com/office/drawing/2014/main" id="{16D20E0A-E90C-0CC0-301A-857115E230B2}"/>
              </a:ext>
            </a:extLst>
          </p:cNvPr>
          <p:cNvCxnSpPr>
            <a:cxnSpLocks/>
          </p:cNvCxnSpPr>
          <p:nvPr/>
        </p:nvCxnSpPr>
        <p:spPr>
          <a:xfrm flipH="1" flipV="1">
            <a:off x="10965995" y="3733800"/>
            <a:ext cx="6805" cy="917297"/>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0533B67-21B5-3AE9-EBEA-EEB3D97F00F7}"/>
              </a:ext>
            </a:extLst>
          </p:cNvPr>
          <p:cNvCxnSpPr>
            <a:cxnSpLocks/>
          </p:cNvCxnSpPr>
          <p:nvPr/>
        </p:nvCxnSpPr>
        <p:spPr>
          <a:xfrm flipH="1">
            <a:off x="5791200" y="3810000"/>
            <a:ext cx="5174795"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32985F1-8C79-F9A4-FD20-4CB1A96A98DC}"/>
              </a:ext>
            </a:extLst>
          </p:cNvPr>
          <p:cNvCxnSpPr>
            <a:cxnSpLocks/>
          </p:cNvCxnSpPr>
          <p:nvPr/>
        </p:nvCxnSpPr>
        <p:spPr>
          <a:xfrm flipH="1">
            <a:off x="6510838" y="5463184"/>
            <a:ext cx="5174795"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D60A84F-9D51-E0AC-15A0-A665665F2E42}"/>
              </a:ext>
            </a:extLst>
          </p:cNvPr>
          <p:cNvCxnSpPr>
            <a:cxnSpLocks/>
          </p:cNvCxnSpPr>
          <p:nvPr/>
        </p:nvCxnSpPr>
        <p:spPr>
          <a:xfrm>
            <a:off x="10058400" y="6324600"/>
            <a:ext cx="1631504"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964F8BF-4452-6605-40D9-BE48B6E6F339}"/>
              </a:ext>
            </a:extLst>
          </p:cNvPr>
          <p:cNvCxnSpPr>
            <a:cxnSpLocks/>
          </p:cNvCxnSpPr>
          <p:nvPr/>
        </p:nvCxnSpPr>
        <p:spPr>
          <a:xfrm flipV="1">
            <a:off x="11734800" y="5463184"/>
            <a:ext cx="0" cy="91729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9" name="Heart 58">
            <a:extLst>
              <a:ext uri="{FF2B5EF4-FFF2-40B4-BE49-F238E27FC236}">
                <a16:creationId xmlns:a16="http://schemas.microsoft.com/office/drawing/2014/main" id="{80E8910C-C470-B152-2F68-9F38F3977947}"/>
              </a:ext>
            </a:extLst>
          </p:cNvPr>
          <p:cNvSpPr/>
          <p:nvPr/>
        </p:nvSpPr>
        <p:spPr>
          <a:xfrm>
            <a:off x="10095388" y="5588675"/>
            <a:ext cx="1258411" cy="631983"/>
          </a:xfrm>
          <a:prstGeom prst="hear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$2500</a:t>
            </a:r>
          </a:p>
        </p:txBody>
      </p:sp>
      <p:cxnSp>
        <p:nvCxnSpPr>
          <p:cNvPr id="61" name="Straight Arrow Connector 60">
            <a:extLst>
              <a:ext uri="{FF2B5EF4-FFF2-40B4-BE49-F238E27FC236}">
                <a16:creationId xmlns:a16="http://schemas.microsoft.com/office/drawing/2014/main" id="{DD99D90F-15A6-B82F-8A61-95153D4D1409}"/>
              </a:ext>
            </a:extLst>
          </p:cNvPr>
          <p:cNvCxnSpPr>
            <a:cxnSpLocks/>
          </p:cNvCxnSpPr>
          <p:nvPr/>
        </p:nvCxnSpPr>
        <p:spPr>
          <a:xfrm>
            <a:off x="6544675" y="5486400"/>
            <a:ext cx="1" cy="858878"/>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40B02E9-3A75-C8EE-1F54-2530F453DC89}"/>
              </a:ext>
            </a:extLst>
          </p:cNvPr>
          <p:cNvCxnSpPr>
            <a:cxnSpLocks/>
          </p:cNvCxnSpPr>
          <p:nvPr/>
        </p:nvCxnSpPr>
        <p:spPr>
          <a:xfrm flipV="1">
            <a:off x="6541507" y="6378587"/>
            <a:ext cx="994164" cy="1894"/>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C8E3E32-3952-BAA5-25A4-0277C728E458}"/>
              </a:ext>
            </a:extLst>
          </p:cNvPr>
          <p:cNvCxnSpPr>
            <a:cxnSpLocks/>
          </p:cNvCxnSpPr>
          <p:nvPr/>
        </p:nvCxnSpPr>
        <p:spPr>
          <a:xfrm>
            <a:off x="5839134" y="3853100"/>
            <a:ext cx="1" cy="85887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FDAE547-25B0-5FF7-BEB9-56F882BE8E5C}"/>
              </a:ext>
            </a:extLst>
          </p:cNvPr>
          <p:cNvCxnSpPr>
            <a:cxnSpLocks/>
          </p:cNvCxnSpPr>
          <p:nvPr/>
        </p:nvCxnSpPr>
        <p:spPr>
          <a:xfrm flipV="1">
            <a:off x="5835966" y="4745287"/>
            <a:ext cx="994164" cy="18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E9C5515-423C-5F8A-63F0-D1432DADA816}"/>
              </a:ext>
            </a:extLst>
          </p:cNvPr>
          <p:cNvSpPr/>
          <p:nvPr/>
        </p:nvSpPr>
        <p:spPr>
          <a:xfrm>
            <a:off x="1676400" y="1511724"/>
            <a:ext cx="2144044" cy="120306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6" name="Picture 2" descr="standing together happily ...">
            <a:extLst>
              <a:ext uri="{FF2B5EF4-FFF2-40B4-BE49-F238E27FC236}">
                <a16:creationId xmlns:a16="http://schemas.microsoft.com/office/drawing/2014/main" id="{0346B74F-A245-84D6-F0E3-2C52771578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2717" y="1606460"/>
            <a:ext cx="1939312" cy="101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125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125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22" presetClass="entr" presetSubtype="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1500"/>
                                        <p:tgtEl>
                                          <p:spTgt spid="36"/>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22" presetClass="entr" presetSubtype="1"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1500"/>
                                        <p:tgtEl>
                                          <p:spTgt spid="17"/>
                                        </p:tgtEl>
                                      </p:cBhvr>
                                    </p:animEffect>
                                  </p:childTnLst>
                                </p:cTn>
                              </p:par>
                              <p:par>
                                <p:cTn id="54" presetID="10"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22" presetClass="entr" presetSubtype="1"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up)">
                                      <p:cBhvr>
                                        <p:cTn id="64" dur="1500"/>
                                        <p:tgtEl>
                                          <p:spTgt spid="18"/>
                                        </p:tgtEl>
                                      </p:cBhvr>
                                    </p:animEffect>
                                  </p:childTnLst>
                                </p:cTn>
                              </p:par>
                              <p:par>
                                <p:cTn id="65" presetID="10"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22" presetClass="entr" presetSubtype="8"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1500"/>
                                        <p:tgtEl>
                                          <p:spTgt spid="28"/>
                                        </p:tgtEl>
                                      </p:cBhvr>
                                    </p:animEffect>
                                  </p:childTnLst>
                                </p:cTn>
                              </p:par>
                            </p:childTnLst>
                          </p:cTn>
                        </p:par>
                        <p:par>
                          <p:cTn id="81" fill="hold">
                            <p:stCondLst>
                              <p:cond delay="1500"/>
                            </p:stCondLst>
                            <p:childTnLst>
                              <p:par>
                                <p:cTn id="82" presetID="22" presetClass="entr" presetSubtype="4" fill="hold"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down)">
                                      <p:cBhvr>
                                        <p:cTn id="84" dur="1500"/>
                                        <p:tgtEl>
                                          <p:spTgt spid="30"/>
                                        </p:tgtEl>
                                      </p:cBhvr>
                                    </p:animEffect>
                                  </p:childTnLst>
                                </p:cTn>
                              </p:par>
                            </p:childTnLst>
                          </p:cTn>
                        </p:par>
                        <p:par>
                          <p:cTn id="85" fill="hold">
                            <p:stCondLst>
                              <p:cond delay="3000"/>
                            </p:stCondLst>
                            <p:childTnLst>
                              <p:par>
                                <p:cTn id="86" presetID="22" presetClass="entr" presetSubtype="4" fill="hold"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down)">
                                      <p:cBhvr>
                                        <p:cTn id="88" dur="15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500"/>
                                        <p:tgtEl>
                                          <p:spTgt spid="1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500"/>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par>
                                <p:cTn id="104" presetID="22" presetClass="entr" presetSubtype="8"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wipe(left)">
                                      <p:cBhvr>
                                        <p:cTn id="106" dur="500"/>
                                        <p:tgtEl>
                                          <p:spTgt spid="39"/>
                                        </p:tgtEl>
                                      </p:cBhvr>
                                    </p:animEffect>
                                  </p:childTnLst>
                                </p:cTn>
                              </p:par>
                            </p:childTnLst>
                          </p:cTn>
                        </p:par>
                        <p:par>
                          <p:cTn id="107" fill="hold">
                            <p:stCondLst>
                              <p:cond delay="500"/>
                            </p:stCondLst>
                            <p:childTnLst>
                              <p:par>
                                <p:cTn id="108" presetID="22" presetClass="entr" presetSubtype="4" fill="hold" nodeType="after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wipe(down)">
                                      <p:cBhvr>
                                        <p:cTn id="110" dur="500"/>
                                        <p:tgtEl>
                                          <p:spTgt spid="43"/>
                                        </p:tgtEl>
                                      </p:cBhvr>
                                    </p:animEffect>
                                  </p:childTnLst>
                                </p:cTn>
                              </p:par>
                            </p:childTnLst>
                          </p:cTn>
                        </p:par>
                        <p:par>
                          <p:cTn id="111" fill="hold">
                            <p:stCondLst>
                              <p:cond delay="1000"/>
                            </p:stCondLst>
                            <p:childTnLst>
                              <p:par>
                                <p:cTn id="112" presetID="22" presetClass="entr" presetSubtype="2" fill="hold" nodeType="after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wipe(right)">
                                      <p:cBhvr>
                                        <p:cTn id="114" dur="500"/>
                                        <p:tgtEl>
                                          <p:spTgt spid="48"/>
                                        </p:tgtEl>
                                      </p:cBhvr>
                                    </p:animEffect>
                                  </p:childTnLst>
                                </p:cTn>
                              </p:par>
                            </p:childTnLst>
                          </p:cTn>
                        </p:par>
                        <p:par>
                          <p:cTn id="115" fill="hold">
                            <p:stCondLst>
                              <p:cond delay="1500"/>
                            </p:stCondLst>
                            <p:childTnLst>
                              <p:par>
                                <p:cTn id="116" presetID="22" presetClass="entr" presetSubtype="1" fill="hold" nodeType="after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wipe(up)">
                                      <p:cBhvr>
                                        <p:cTn id="118" dur="500"/>
                                        <p:tgtEl>
                                          <p:spTgt spid="66"/>
                                        </p:tgtEl>
                                      </p:cBhvr>
                                    </p:animEffect>
                                  </p:childTnLst>
                                </p:cTn>
                              </p:par>
                            </p:childTnLst>
                          </p:cTn>
                        </p:par>
                        <p:par>
                          <p:cTn id="119" fill="hold">
                            <p:stCondLst>
                              <p:cond delay="2000"/>
                            </p:stCondLst>
                            <p:childTnLst>
                              <p:par>
                                <p:cTn id="120" presetID="22" presetClass="entr" presetSubtype="8" fill="hold"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wipe(left)">
                                      <p:cBhvr>
                                        <p:cTn id="122" dur="500"/>
                                        <p:tgtEl>
                                          <p:spTgt spid="6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3"/>
                                        </p:tgtEl>
                                        <p:attrNameLst>
                                          <p:attrName>style.visibility</p:attrName>
                                        </p:attrNameLst>
                                      </p:cBhvr>
                                      <p:to>
                                        <p:strVal val="visible"/>
                                      </p:to>
                                    </p:set>
                                    <p:animEffect transition="in" filter="fade">
                                      <p:cBhvr>
                                        <p:cTn id="127" dur="500"/>
                                        <p:tgtEl>
                                          <p:spTgt spid="1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fade">
                                      <p:cBhvr>
                                        <p:cTn id="132" dur="500"/>
                                        <p:tgtEl>
                                          <p:spTgt spid="15"/>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9"/>
                                        </p:tgtEl>
                                        <p:attrNameLst>
                                          <p:attrName>style.visibility</p:attrName>
                                        </p:attrNameLst>
                                      </p:cBhvr>
                                      <p:to>
                                        <p:strVal val="visible"/>
                                      </p:to>
                                    </p:set>
                                    <p:animEffect transition="in" filter="fade">
                                      <p:cBhvr>
                                        <p:cTn id="137" dur="500"/>
                                        <p:tgtEl>
                                          <p:spTgt spid="59"/>
                                        </p:tgtEl>
                                      </p:cBhvr>
                                    </p:animEffect>
                                  </p:childTnLst>
                                </p:cTn>
                              </p:par>
                              <p:par>
                                <p:cTn id="138" presetID="22" presetClass="entr" presetSubtype="8" fill="hold"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wipe(left)">
                                      <p:cBhvr>
                                        <p:cTn id="140" dur="500"/>
                                        <p:tgtEl>
                                          <p:spTgt spid="56"/>
                                        </p:tgtEl>
                                      </p:cBhvr>
                                    </p:animEffect>
                                  </p:childTnLst>
                                </p:cTn>
                              </p:par>
                            </p:childTnLst>
                          </p:cTn>
                        </p:par>
                        <p:par>
                          <p:cTn id="141" fill="hold">
                            <p:stCondLst>
                              <p:cond delay="500"/>
                            </p:stCondLst>
                            <p:childTnLst>
                              <p:par>
                                <p:cTn id="142" presetID="22" presetClass="entr" presetSubtype="4" fill="hold" nodeType="afterEffect">
                                  <p:stCondLst>
                                    <p:cond delay="0"/>
                                  </p:stCondLst>
                                  <p:childTnLst>
                                    <p:set>
                                      <p:cBhvr>
                                        <p:cTn id="143" dur="1" fill="hold">
                                          <p:stCondLst>
                                            <p:cond delay="0"/>
                                          </p:stCondLst>
                                        </p:cTn>
                                        <p:tgtEl>
                                          <p:spTgt spid="57"/>
                                        </p:tgtEl>
                                        <p:attrNameLst>
                                          <p:attrName>style.visibility</p:attrName>
                                        </p:attrNameLst>
                                      </p:cBhvr>
                                      <p:to>
                                        <p:strVal val="visible"/>
                                      </p:to>
                                    </p:set>
                                    <p:animEffect transition="in" filter="wipe(down)">
                                      <p:cBhvr>
                                        <p:cTn id="144" dur="500"/>
                                        <p:tgtEl>
                                          <p:spTgt spid="57"/>
                                        </p:tgtEl>
                                      </p:cBhvr>
                                    </p:animEffect>
                                  </p:childTnLst>
                                </p:cTn>
                              </p:par>
                            </p:childTnLst>
                          </p:cTn>
                        </p:par>
                        <p:par>
                          <p:cTn id="145" fill="hold">
                            <p:stCondLst>
                              <p:cond delay="1000"/>
                            </p:stCondLst>
                            <p:childTnLst>
                              <p:par>
                                <p:cTn id="146" presetID="22" presetClass="entr" presetSubtype="2"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wipe(right)">
                                      <p:cBhvr>
                                        <p:cTn id="148" dur="500"/>
                                        <p:tgtEl>
                                          <p:spTgt spid="55"/>
                                        </p:tgtEl>
                                      </p:cBhvr>
                                    </p:animEffect>
                                  </p:childTnLst>
                                </p:cTn>
                              </p:par>
                            </p:childTnLst>
                          </p:cTn>
                        </p:par>
                        <p:par>
                          <p:cTn id="149" fill="hold">
                            <p:stCondLst>
                              <p:cond delay="1500"/>
                            </p:stCondLst>
                            <p:childTnLst>
                              <p:par>
                                <p:cTn id="150" presetID="22" presetClass="entr" presetSubtype="1" fill="hold"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500"/>
                                        <p:tgtEl>
                                          <p:spTgt spid="61"/>
                                        </p:tgtEl>
                                      </p:cBhvr>
                                    </p:animEffect>
                                  </p:childTnLst>
                                </p:cTn>
                              </p:par>
                            </p:childTnLst>
                          </p:cTn>
                        </p:par>
                        <p:par>
                          <p:cTn id="153" fill="hold">
                            <p:stCondLst>
                              <p:cond delay="2000"/>
                            </p:stCondLst>
                            <p:childTnLst>
                              <p:par>
                                <p:cTn id="154" presetID="22" presetClass="entr" presetSubtype="8" fill="hold"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wipe(left)">
                                      <p:cBhvr>
                                        <p:cTn id="15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2" grpId="0" animBg="1"/>
      <p:bldP spid="42" grpId="0" animBg="1"/>
      <p:bldP spid="59"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C5D99F-CA69-8C81-4E2F-58823DE958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BE7D6692-325D-D4C1-15F9-77CF8A277A19}"/>
              </a:ext>
            </a:extLst>
          </p:cNvPr>
          <p:cNvSpPr/>
          <p:nvPr/>
        </p:nvSpPr>
        <p:spPr>
          <a:xfrm>
            <a:off x="4381500" y="99491"/>
            <a:ext cx="3429000" cy="861774"/>
          </a:xfrm>
          <a:prstGeom prst="rect">
            <a:avLst/>
          </a:prstGeom>
          <a:no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solidFill>
                  <a:srgbClr val="FFC000"/>
                </a:solidFill>
                <a:effectLst/>
                <a:uLnTx/>
                <a:uFillTx/>
                <a:latin typeface="Calibri"/>
                <a:ea typeface="+mn-ea"/>
                <a:cs typeface="+mn-cs"/>
              </a:rPr>
              <a:t>DISCLAIMER</a:t>
            </a:r>
          </a:p>
        </p:txBody>
      </p:sp>
      <p:pic>
        <p:nvPicPr>
          <p:cNvPr id="7" name="Picture 6">
            <a:extLst>
              <a:ext uri="{FF2B5EF4-FFF2-40B4-BE49-F238E27FC236}">
                <a16:creationId xmlns:a16="http://schemas.microsoft.com/office/drawing/2014/main" id="{5FC26A9E-BCBC-50B2-558B-D83401C3E6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980" y="5251316"/>
            <a:ext cx="1341618" cy="1341618"/>
          </a:xfrm>
          <a:prstGeom prst="rect">
            <a:avLst/>
          </a:prstGeom>
        </p:spPr>
      </p:pic>
      <p:sp>
        <p:nvSpPr>
          <p:cNvPr id="9" name="Rectangle 8">
            <a:extLst>
              <a:ext uri="{FF2B5EF4-FFF2-40B4-BE49-F238E27FC236}">
                <a16:creationId xmlns:a16="http://schemas.microsoft.com/office/drawing/2014/main" id="{82431C7E-5B98-30BA-0F80-B67BE3572E89}"/>
              </a:ext>
            </a:extLst>
          </p:cNvPr>
          <p:cNvSpPr/>
          <p:nvPr/>
        </p:nvSpPr>
        <p:spPr>
          <a:xfrm>
            <a:off x="1266399" y="1397810"/>
            <a:ext cx="9086141" cy="452431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FF00"/>
                </a:solidFill>
                <a:effectLst/>
                <a:uLnTx/>
                <a:uFillTx/>
                <a:latin typeface="Century Gothic" panose="020B0502020202020204"/>
                <a:ea typeface="+mn-ea"/>
                <a:cs typeface="+mn-cs"/>
              </a:rPr>
              <a:t>These projections you are about to see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FF00"/>
                </a:solidFill>
                <a:effectLst/>
                <a:uLnTx/>
                <a:uFillTx/>
                <a:latin typeface="Century Gothic" panose="020B0502020202020204"/>
                <a:ea typeface="+mn-ea"/>
                <a:cs typeface="+mn-cs"/>
              </a:rPr>
              <a:t>are solely to illustrate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FF00"/>
                </a:solidFill>
                <a:effectLst/>
                <a:uLnTx/>
                <a:uFillTx/>
                <a:latin typeface="Century Gothic" panose="020B0502020202020204"/>
                <a:ea typeface="+mn-ea"/>
                <a:cs typeface="+mn-cs"/>
              </a:rPr>
              <a:t>The scope and parameters of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FF00"/>
                </a:solidFill>
                <a:effectLst/>
                <a:uLnTx/>
                <a:uFillTx/>
                <a:latin typeface="Century Gothic" panose="020B0502020202020204"/>
                <a:ea typeface="+mn-ea"/>
                <a:cs typeface="+mn-cs"/>
              </a:rPr>
              <a:t>Donation plan within this crowd funding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FF00"/>
                </a:solidFill>
                <a:effectLst/>
                <a:uLnTx/>
                <a:uFillTx/>
                <a:latin typeface="Century Gothic" panose="020B0502020202020204"/>
                <a:ea typeface="+mn-ea"/>
                <a:cs typeface="+mn-cs"/>
              </a:rPr>
              <a:t>(and fully automated)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FF00"/>
                </a:solidFill>
                <a:effectLst/>
                <a:uLnTx/>
                <a:uFillTx/>
                <a:latin typeface="Century Gothic" panose="020B0502020202020204"/>
                <a:ea typeface="+mn-ea"/>
                <a:cs typeface="+mn-cs"/>
              </a:rPr>
              <a:t>They should </a:t>
            </a:r>
            <a:r>
              <a:rPr kumimoji="0" lang="en-US" sz="3600" b="1" i="0" u="sng" strike="noStrike" kern="1200" cap="none" spc="0" normalizeH="0" baseline="0" noProof="0" dirty="0">
                <a:ln/>
                <a:solidFill>
                  <a:srgbClr val="FFFF00"/>
                </a:solidFill>
                <a:effectLst/>
                <a:uLnTx/>
                <a:uFillTx/>
                <a:latin typeface="Century Gothic" panose="020B0502020202020204"/>
                <a:ea typeface="+mn-ea"/>
                <a:cs typeface="+mn-cs"/>
              </a:rPr>
              <a:t>NOT</a:t>
            </a:r>
            <a:r>
              <a:rPr kumimoji="0" lang="en-US" sz="3600" b="1" i="0" u="none" strike="noStrike" kern="1200" cap="none" spc="0" normalizeH="0" baseline="0" noProof="0" dirty="0">
                <a:ln/>
                <a:solidFill>
                  <a:srgbClr val="FFFF00"/>
                </a:solidFill>
                <a:effectLst/>
                <a:uLnTx/>
                <a:uFillTx/>
                <a:latin typeface="Century Gothic" panose="020B0502020202020204"/>
                <a:ea typeface="+mn-ea"/>
                <a:cs typeface="+mn-cs"/>
              </a:rPr>
              <a:t> be misinterpreted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FF00"/>
                </a:solidFill>
                <a:effectLst/>
                <a:uLnTx/>
                <a:uFillTx/>
                <a:latin typeface="Century Gothic" panose="020B0502020202020204"/>
                <a:ea typeface="+mn-ea"/>
                <a:cs typeface="+mn-cs"/>
              </a:rPr>
              <a:t>As claims, promises, or guarantees of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FF00"/>
                </a:solidFill>
                <a:effectLst/>
                <a:uLnTx/>
                <a:uFillTx/>
                <a:latin typeface="Century Gothic" panose="020B0502020202020204"/>
                <a:ea typeface="+mn-ea"/>
                <a:cs typeface="+mn-cs"/>
              </a:rPr>
              <a:t>Income, earnings, or investment</a:t>
            </a:r>
          </a:p>
        </p:txBody>
      </p:sp>
    </p:spTree>
    <p:extLst>
      <p:ext uri="{BB962C8B-B14F-4D97-AF65-F5344CB8AC3E}">
        <p14:creationId xmlns:p14="http://schemas.microsoft.com/office/powerpoint/2010/main" val="3860993433"/>
      </p:ext>
    </p:extLst>
  </p:cSld>
  <p:clrMapOvr>
    <a:masterClrMapping/>
  </p:clrMapOvr>
  <mc:AlternateContent xmlns:mc="http://schemas.openxmlformats.org/markup-compatibility/2006" xmlns:p14="http://schemas.microsoft.com/office/powerpoint/2010/main">
    <mc:Choice Requires="p14">
      <p:transition spd="slow" p14:dur="2000" advTm="24226"/>
    </mc:Choice>
    <mc:Fallback xmlns="">
      <p:transition spd="slow" advTm="2422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71E961D-F1F3-2513-1F21-638A7CBF2048}"/>
              </a:ext>
            </a:extLst>
          </p:cNvPr>
          <p:cNvSpPr txBox="1"/>
          <p:nvPr/>
        </p:nvSpPr>
        <p:spPr>
          <a:xfrm>
            <a:off x="7277758" y="2189148"/>
            <a:ext cx="1816806" cy="646331"/>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Donation to you in this Phase</a:t>
            </a:r>
          </a:p>
        </p:txBody>
      </p:sp>
      <p:sp>
        <p:nvSpPr>
          <p:cNvPr id="6148" name="TextBox 6147">
            <a:extLst>
              <a:ext uri="{FF2B5EF4-FFF2-40B4-BE49-F238E27FC236}">
                <a16:creationId xmlns:a16="http://schemas.microsoft.com/office/drawing/2014/main" id="{5FC31CE8-FA6F-3408-6683-E32016A1CD00}"/>
              </a:ext>
            </a:extLst>
          </p:cNvPr>
          <p:cNvSpPr txBox="1"/>
          <p:nvPr/>
        </p:nvSpPr>
        <p:spPr>
          <a:xfrm>
            <a:off x="76200" y="5395135"/>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Subtraction for Phase 2</a:t>
            </a:r>
          </a:p>
        </p:txBody>
      </p:sp>
      <p:sp>
        <p:nvSpPr>
          <p:cNvPr id="6149" name="TextBox 6148">
            <a:extLst>
              <a:ext uri="{FF2B5EF4-FFF2-40B4-BE49-F238E27FC236}">
                <a16:creationId xmlns:a16="http://schemas.microsoft.com/office/drawing/2014/main" id="{F89FF1AA-1B0A-9A9E-E509-EFCED18EF68F}"/>
              </a:ext>
            </a:extLst>
          </p:cNvPr>
          <p:cNvSpPr txBox="1"/>
          <p:nvPr/>
        </p:nvSpPr>
        <p:spPr>
          <a:xfrm>
            <a:off x="5419869" y="5387645"/>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$ 20</a:t>
            </a:r>
          </a:p>
        </p:txBody>
      </p:sp>
      <p:sp>
        <p:nvSpPr>
          <p:cNvPr id="6152" name="TextBox 6151">
            <a:extLst>
              <a:ext uri="{FF2B5EF4-FFF2-40B4-BE49-F238E27FC236}">
                <a16:creationId xmlns:a16="http://schemas.microsoft.com/office/drawing/2014/main" id="{9EB82F1D-A5D1-2805-787A-E5B756B221EA}"/>
              </a:ext>
            </a:extLst>
          </p:cNvPr>
          <p:cNvSpPr txBox="1"/>
          <p:nvPr/>
        </p:nvSpPr>
        <p:spPr>
          <a:xfrm>
            <a:off x="76200" y="5890880"/>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Distribution Fund </a:t>
            </a:r>
            <a:r>
              <a:rPr lang="en-ZA" b="1" kern="0" dirty="0">
                <a:latin typeface="Calibri"/>
              </a:rPr>
              <a:t>(Free positions &amp; </a:t>
            </a:r>
            <a:r>
              <a:rPr kumimoji="0" lang="en-ZA" sz="1800" b="1" i="0" u="none" strike="noStrike" kern="0" cap="none" spc="0" normalizeH="0" baseline="0" noProof="0" dirty="0">
                <a:ln>
                  <a:noFill/>
                </a:ln>
                <a:effectLst/>
                <a:uLnTx/>
                <a:uFillTx/>
                <a:latin typeface="Calibri"/>
                <a:ea typeface="+mn-ea"/>
                <a:cs typeface="+mn-cs"/>
              </a:rPr>
              <a:t>Project X)</a:t>
            </a:r>
          </a:p>
        </p:txBody>
      </p:sp>
      <p:sp>
        <p:nvSpPr>
          <p:cNvPr id="6153" name="TextBox 6152">
            <a:extLst>
              <a:ext uri="{FF2B5EF4-FFF2-40B4-BE49-F238E27FC236}">
                <a16:creationId xmlns:a16="http://schemas.microsoft.com/office/drawing/2014/main" id="{035A08DF-241D-3AB2-BA0B-F249C924CD46}"/>
              </a:ext>
            </a:extLst>
          </p:cNvPr>
          <p:cNvSpPr txBox="1"/>
          <p:nvPr/>
        </p:nvSpPr>
        <p:spPr>
          <a:xfrm>
            <a:off x="5419868" y="5890880"/>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$ 60</a:t>
            </a:r>
          </a:p>
        </p:txBody>
      </p:sp>
      <p:sp>
        <p:nvSpPr>
          <p:cNvPr id="6154" name="TextBox 6153">
            <a:extLst>
              <a:ext uri="{FF2B5EF4-FFF2-40B4-BE49-F238E27FC236}">
                <a16:creationId xmlns:a16="http://schemas.microsoft.com/office/drawing/2014/main" id="{9A93A49D-8C02-0B4A-6008-7B719CA8B874}"/>
              </a:ext>
            </a:extLst>
          </p:cNvPr>
          <p:cNvSpPr txBox="1"/>
          <p:nvPr/>
        </p:nvSpPr>
        <p:spPr>
          <a:xfrm>
            <a:off x="10000771" y="5807239"/>
            <a:ext cx="1828800" cy="646331"/>
          </a:xfrm>
          <a:prstGeom prst="rect">
            <a:avLst/>
          </a:prstGeom>
          <a:noFill/>
          <a:ln w="28575">
            <a:solidFill>
              <a:srgbClr val="00B0F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0" cap="none" spc="0" normalizeH="0" baseline="0" noProof="0" dirty="0">
                <a:ln>
                  <a:noFill/>
                </a:ln>
                <a:solidFill>
                  <a:srgbClr val="FFC000"/>
                </a:solidFill>
                <a:effectLst/>
                <a:uLnTx/>
                <a:uFillTx/>
                <a:latin typeface="Calibri"/>
                <a:ea typeface="+mn-ea"/>
                <a:cs typeface="+mn-cs"/>
              </a:rPr>
              <a:t>$ 92</a:t>
            </a:r>
          </a:p>
        </p:txBody>
      </p:sp>
      <p:sp>
        <p:nvSpPr>
          <p:cNvPr id="6155" name="TextBox 6154">
            <a:extLst>
              <a:ext uri="{FF2B5EF4-FFF2-40B4-BE49-F238E27FC236}">
                <a16:creationId xmlns:a16="http://schemas.microsoft.com/office/drawing/2014/main" id="{D234DD6C-EFA3-6BB1-018C-1B42047A484B}"/>
              </a:ext>
            </a:extLst>
          </p:cNvPr>
          <p:cNvSpPr txBox="1"/>
          <p:nvPr/>
        </p:nvSpPr>
        <p:spPr>
          <a:xfrm>
            <a:off x="8458200" y="5972777"/>
            <a:ext cx="1435234" cy="369332"/>
          </a:xfrm>
          <a:prstGeom prst="rect">
            <a:avLst/>
          </a:prstGeom>
          <a:noFill/>
          <a:ln w="28575">
            <a:solidFill>
              <a:srgbClr val="FFC0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FFC000"/>
                </a:solidFill>
                <a:effectLst/>
                <a:uLnTx/>
                <a:uFillTx/>
                <a:latin typeface="Calibri"/>
                <a:ea typeface="+mn-ea"/>
                <a:cs typeface="+mn-cs"/>
              </a:rPr>
              <a:t>You  Receive</a:t>
            </a:r>
          </a:p>
        </p:txBody>
      </p:sp>
      <p:sp>
        <p:nvSpPr>
          <p:cNvPr id="6157" name="TextBox 6156">
            <a:extLst>
              <a:ext uri="{FF2B5EF4-FFF2-40B4-BE49-F238E27FC236}">
                <a16:creationId xmlns:a16="http://schemas.microsoft.com/office/drawing/2014/main" id="{10A9027A-1774-3817-07C1-F1201DD9E5EC}"/>
              </a:ext>
            </a:extLst>
          </p:cNvPr>
          <p:cNvSpPr txBox="1"/>
          <p:nvPr/>
        </p:nvSpPr>
        <p:spPr>
          <a:xfrm>
            <a:off x="7308863" y="3610543"/>
            <a:ext cx="1785701" cy="646331"/>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rPr>
              <a:t>$ 192</a:t>
            </a:r>
          </a:p>
        </p:txBody>
      </p:sp>
      <p:sp>
        <p:nvSpPr>
          <p:cNvPr id="6158" name="Rectangle 6157">
            <a:extLst>
              <a:ext uri="{FF2B5EF4-FFF2-40B4-BE49-F238E27FC236}">
                <a16:creationId xmlns:a16="http://schemas.microsoft.com/office/drawing/2014/main" id="{3C63EE81-1CCB-9CDD-B631-5CBBA22F0710}"/>
              </a:ext>
            </a:extLst>
          </p:cNvPr>
          <p:cNvSpPr/>
          <p:nvPr/>
        </p:nvSpPr>
        <p:spPr>
          <a:xfrm>
            <a:off x="220576" y="959882"/>
            <a:ext cx="5875424"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94944"/>
                  </a:solidFill>
                  <a:prstDash val="solid"/>
                </a:ln>
                <a:solidFill>
                  <a:srgbClr val="FFC000"/>
                </a:solidFill>
                <a:effectLst>
                  <a:outerShdw dist="38100" dir="2700000" algn="tl" rotWithShape="0">
                    <a:srgbClr val="E94944"/>
                  </a:outerShdw>
                </a:effectLst>
                <a:uLnTx/>
                <a:uFillTx/>
                <a:latin typeface="Calibri"/>
                <a:ea typeface="+mn-ea"/>
                <a:cs typeface="+mn-cs"/>
              </a:rPr>
              <a:t>Enter this phase with $10</a:t>
            </a:r>
          </a:p>
        </p:txBody>
      </p:sp>
      <p:sp>
        <p:nvSpPr>
          <p:cNvPr id="6156" name="TextBox 6155">
            <a:extLst>
              <a:ext uri="{FF2B5EF4-FFF2-40B4-BE49-F238E27FC236}">
                <a16:creationId xmlns:a16="http://schemas.microsoft.com/office/drawing/2014/main" id="{7D2ED103-CD01-AC17-C012-8BDFFA621768}"/>
              </a:ext>
            </a:extLst>
          </p:cNvPr>
          <p:cNvSpPr txBox="1"/>
          <p:nvPr/>
        </p:nvSpPr>
        <p:spPr>
          <a:xfrm>
            <a:off x="76201" y="6342109"/>
            <a:ext cx="5200915" cy="338554"/>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effectLst/>
                <a:uLnTx/>
                <a:uFillTx/>
                <a:latin typeface="Aptos" panose="02110004020202020204"/>
                <a:ea typeface="+mn-ea"/>
                <a:cs typeface="+mn-cs"/>
              </a:rPr>
              <a:t>Childcare, Education, Hunger, Orphanages &amp; Rewards</a:t>
            </a:r>
          </a:p>
        </p:txBody>
      </p:sp>
      <p:sp>
        <p:nvSpPr>
          <p:cNvPr id="6161" name="TextBox 6160">
            <a:extLst>
              <a:ext uri="{FF2B5EF4-FFF2-40B4-BE49-F238E27FC236}">
                <a16:creationId xmlns:a16="http://schemas.microsoft.com/office/drawing/2014/main" id="{CBD9EE91-808A-D7E0-B88F-92A13640BB63}"/>
              </a:ext>
            </a:extLst>
          </p:cNvPr>
          <p:cNvSpPr txBox="1"/>
          <p:nvPr/>
        </p:nvSpPr>
        <p:spPr>
          <a:xfrm>
            <a:off x="5419869" y="6324600"/>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$ 20</a:t>
            </a:r>
          </a:p>
        </p:txBody>
      </p:sp>
      <p:pic>
        <p:nvPicPr>
          <p:cNvPr id="32" name="Picture 31">
            <a:extLst>
              <a:ext uri="{FF2B5EF4-FFF2-40B4-BE49-F238E27FC236}">
                <a16:creationId xmlns:a16="http://schemas.microsoft.com/office/drawing/2014/main" id="{B8BE4307-D800-435F-DBB4-3E35FBBC7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096" y="2256331"/>
            <a:ext cx="1755628" cy="1755628"/>
          </a:xfrm>
          <a:prstGeom prst="rect">
            <a:avLst/>
          </a:prstGeom>
        </p:spPr>
      </p:pic>
      <p:sp>
        <p:nvSpPr>
          <p:cNvPr id="33" name="Oval 32">
            <a:extLst>
              <a:ext uri="{FF2B5EF4-FFF2-40B4-BE49-F238E27FC236}">
                <a16:creationId xmlns:a16="http://schemas.microsoft.com/office/drawing/2014/main" id="{D56B5DE5-1B1E-45EF-7AEF-CB365AE5EB5E}"/>
              </a:ext>
            </a:extLst>
          </p:cNvPr>
          <p:cNvSpPr/>
          <p:nvPr/>
        </p:nvSpPr>
        <p:spPr>
          <a:xfrm>
            <a:off x="76199" y="1642533"/>
            <a:ext cx="3996267" cy="3653953"/>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6" name="Picture 35" descr="A collage of people with their mouths open&#10;&#10;Description automatically generated">
            <a:extLst>
              <a:ext uri="{FF2B5EF4-FFF2-40B4-BE49-F238E27FC236}">
                <a16:creationId xmlns:a16="http://schemas.microsoft.com/office/drawing/2014/main" id="{EE364165-E2C2-AB4C-56E5-C08C3C106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48" y="2256331"/>
            <a:ext cx="2749567" cy="2345337"/>
          </a:xfrm>
          <a:prstGeom prst="rect">
            <a:avLst/>
          </a:prstGeom>
        </p:spPr>
      </p:pic>
      <p:sp>
        <p:nvSpPr>
          <p:cNvPr id="2" name="Rectangle 1">
            <a:extLst>
              <a:ext uri="{FF2B5EF4-FFF2-40B4-BE49-F238E27FC236}">
                <a16:creationId xmlns:a16="http://schemas.microsoft.com/office/drawing/2014/main" id="{5538BDCF-AB12-B6FA-1F78-217E5B1431A2}"/>
              </a:ext>
            </a:extLst>
          </p:cNvPr>
          <p:cNvSpPr/>
          <p:nvPr/>
        </p:nvSpPr>
        <p:spPr>
          <a:xfrm>
            <a:off x="2961572" y="6671"/>
            <a:ext cx="7293558" cy="861774"/>
          </a:xfrm>
          <a:prstGeom prst="rect">
            <a:avLst/>
          </a:prstGeom>
          <a:solidFill>
            <a:srgbClr val="002060"/>
          </a:solid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solidFill>
                  <a:srgbClr val="FFFF00"/>
                </a:solidFill>
                <a:effectLst/>
                <a:uLnTx/>
                <a:uFillTx/>
                <a:latin typeface="Calibri"/>
                <a:ea typeface="+mn-ea"/>
                <a:cs typeface="+mn-cs"/>
              </a:rPr>
              <a:t>HELPING HEARTS </a:t>
            </a:r>
            <a:r>
              <a:rPr lang="en-US" sz="4800" b="1" u="sng" dirty="0">
                <a:ln/>
                <a:solidFill>
                  <a:srgbClr val="FFFF00"/>
                </a:solidFill>
                <a:latin typeface="Calibri"/>
              </a:rPr>
              <a:t>:</a:t>
            </a:r>
            <a:r>
              <a:rPr kumimoji="0" lang="en-US" sz="4800" b="1" i="0" u="sng" strike="noStrike" kern="1200" cap="none" spc="0" normalizeH="0" baseline="0" noProof="0" dirty="0">
                <a:ln/>
                <a:solidFill>
                  <a:srgbClr val="FFFF00"/>
                </a:solidFill>
                <a:effectLst/>
                <a:uLnTx/>
                <a:uFillTx/>
                <a:latin typeface="Calibri"/>
                <a:ea typeface="+mn-ea"/>
                <a:cs typeface="+mn-cs"/>
              </a:rPr>
              <a:t> Phase 1</a:t>
            </a:r>
          </a:p>
        </p:txBody>
      </p:sp>
      <p:sp>
        <p:nvSpPr>
          <p:cNvPr id="6145" name="TextBox 6144">
            <a:extLst>
              <a:ext uri="{FF2B5EF4-FFF2-40B4-BE49-F238E27FC236}">
                <a16:creationId xmlns:a16="http://schemas.microsoft.com/office/drawing/2014/main" id="{02535BD7-F4F1-E845-837C-EBFE4D469273}"/>
              </a:ext>
            </a:extLst>
          </p:cNvPr>
          <p:cNvSpPr txBox="1"/>
          <p:nvPr/>
        </p:nvSpPr>
        <p:spPr>
          <a:xfrm>
            <a:off x="4117086" y="3128184"/>
            <a:ext cx="2027173" cy="707886"/>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srgbClr val="FFC000"/>
                </a:solidFill>
                <a:effectLst/>
                <a:uLnTx/>
                <a:uFillTx/>
                <a:latin typeface="Calibri"/>
                <a:ea typeface="+mn-ea"/>
                <a:cs typeface="+mn-cs"/>
              </a:rPr>
              <a:t>Surrounded by 39 HH Members</a:t>
            </a:r>
          </a:p>
        </p:txBody>
      </p:sp>
      <p:cxnSp>
        <p:nvCxnSpPr>
          <p:cNvPr id="4" name="Straight Arrow Connector 3">
            <a:extLst>
              <a:ext uri="{FF2B5EF4-FFF2-40B4-BE49-F238E27FC236}">
                <a16:creationId xmlns:a16="http://schemas.microsoft.com/office/drawing/2014/main" id="{35DA1D27-8718-B982-1C38-7895104A5AC9}"/>
              </a:ext>
            </a:extLst>
          </p:cNvPr>
          <p:cNvCxnSpPr>
            <a:cxnSpLocks/>
          </p:cNvCxnSpPr>
          <p:nvPr/>
        </p:nvCxnSpPr>
        <p:spPr>
          <a:xfrm flipV="1">
            <a:off x="6144259" y="2594496"/>
            <a:ext cx="1047210" cy="5336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 name="Straight Arrow Connector 4">
            <a:extLst>
              <a:ext uri="{FF2B5EF4-FFF2-40B4-BE49-F238E27FC236}">
                <a16:creationId xmlns:a16="http://schemas.microsoft.com/office/drawing/2014/main" id="{B4FE0B5D-6A5F-DFBD-177D-FFF608ACC958}"/>
              </a:ext>
            </a:extLst>
          </p:cNvPr>
          <p:cNvCxnSpPr>
            <a:cxnSpLocks/>
          </p:cNvCxnSpPr>
          <p:nvPr/>
        </p:nvCxnSpPr>
        <p:spPr>
          <a:xfrm>
            <a:off x="8190271" y="3018503"/>
            <a:ext cx="0" cy="41049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9592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1500"/>
                                        <p:tgtEl>
                                          <p:spTgt spid="33"/>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1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5"/>
                                        </p:tgtEl>
                                        <p:attrNameLst>
                                          <p:attrName>style.visibility</p:attrName>
                                        </p:attrNameLst>
                                      </p:cBhvr>
                                      <p:to>
                                        <p:strVal val="visible"/>
                                      </p:to>
                                    </p:set>
                                    <p:animEffect transition="in" filter="fade">
                                      <p:cBhvr>
                                        <p:cTn id="13" dur="1500"/>
                                        <p:tgtEl>
                                          <p:spTgt spid="61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57"/>
                                        </p:tgtEl>
                                        <p:attrNameLst>
                                          <p:attrName>style.visibility</p:attrName>
                                        </p:attrNameLst>
                                      </p:cBhvr>
                                      <p:to>
                                        <p:strVal val="visible"/>
                                      </p:to>
                                    </p:set>
                                    <p:animEffect transition="in" filter="fade">
                                      <p:cBhvr>
                                        <p:cTn id="21" dur="1000"/>
                                        <p:tgtEl>
                                          <p:spTgt spid="615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fade">
                                      <p:cBhvr>
                                        <p:cTn id="26" dur="500"/>
                                        <p:tgtEl>
                                          <p:spTgt spid="61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49"/>
                                        </p:tgtEl>
                                        <p:attrNameLst>
                                          <p:attrName>style.visibility</p:attrName>
                                        </p:attrNameLst>
                                      </p:cBhvr>
                                      <p:to>
                                        <p:strVal val="visible"/>
                                      </p:to>
                                    </p:set>
                                    <p:animEffect transition="in" filter="fade">
                                      <p:cBhvr>
                                        <p:cTn id="29" dur="500"/>
                                        <p:tgtEl>
                                          <p:spTgt spid="61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52"/>
                                        </p:tgtEl>
                                        <p:attrNameLst>
                                          <p:attrName>style.visibility</p:attrName>
                                        </p:attrNameLst>
                                      </p:cBhvr>
                                      <p:to>
                                        <p:strVal val="visible"/>
                                      </p:to>
                                    </p:set>
                                    <p:animEffect transition="in" filter="fade">
                                      <p:cBhvr>
                                        <p:cTn id="34" dur="500"/>
                                        <p:tgtEl>
                                          <p:spTgt spid="61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53"/>
                                        </p:tgtEl>
                                        <p:attrNameLst>
                                          <p:attrName>style.visibility</p:attrName>
                                        </p:attrNameLst>
                                      </p:cBhvr>
                                      <p:to>
                                        <p:strVal val="visible"/>
                                      </p:to>
                                    </p:set>
                                    <p:animEffect transition="in" filter="fade">
                                      <p:cBhvr>
                                        <p:cTn id="37" dur="500"/>
                                        <p:tgtEl>
                                          <p:spTgt spid="61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56"/>
                                        </p:tgtEl>
                                        <p:attrNameLst>
                                          <p:attrName>style.visibility</p:attrName>
                                        </p:attrNameLst>
                                      </p:cBhvr>
                                      <p:to>
                                        <p:strVal val="visible"/>
                                      </p:to>
                                    </p:set>
                                    <p:animEffect transition="in" filter="fade">
                                      <p:cBhvr>
                                        <p:cTn id="42" dur="500"/>
                                        <p:tgtEl>
                                          <p:spTgt spid="61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61"/>
                                        </p:tgtEl>
                                        <p:attrNameLst>
                                          <p:attrName>style.visibility</p:attrName>
                                        </p:attrNameLst>
                                      </p:cBhvr>
                                      <p:to>
                                        <p:strVal val="visible"/>
                                      </p:to>
                                    </p:set>
                                    <p:animEffect transition="in" filter="fade">
                                      <p:cBhvr>
                                        <p:cTn id="45" dur="500"/>
                                        <p:tgtEl>
                                          <p:spTgt spid="616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155"/>
                                        </p:tgtEl>
                                        <p:attrNameLst>
                                          <p:attrName>style.visibility</p:attrName>
                                        </p:attrNameLst>
                                      </p:cBhvr>
                                      <p:to>
                                        <p:strVal val="visible"/>
                                      </p:to>
                                    </p:set>
                                    <p:animEffect transition="in" filter="fade">
                                      <p:cBhvr>
                                        <p:cTn id="50" dur="500"/>
                                        <p:tgtEl>
                                          <p:spTgt spid="61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154"/>
                                        </p:tgtEl>
                                        <p:attrNameLst>
                                          <p:attrName>style.visibility</p:attrName>
                                        </p:attrNameLst>
                                      </p:cBhvr>
                                      <p:to>
                                        <p:strVal val="visible"/>
                                      </p:to>
                                    </p:set>
                                    <p:animEffect transition="in" filter="fade">
                                      <p:cBhvr>
                                        <p:cTn id="53"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148" grpId="0" animBg="1"/>
      <p:bldP spid="6149" grpId="0" animBg="1"/>
      <p:bldP spid="6152" grpId="0" animBg="1"/>
      <p:bldP spid="6153" grpId="0" animBg="1"/>
      <p:bldP spid="6154" grpId="0" animBg="1"/>
      <p:bldP spid="6155" grpId="0" animBg="1"/>
      <p:bldP spid="6157" grpId="0" animBg="1"/>
      <p:bldP spid="6156" grpId="0" animBg="1"/>
      <p:bldP spid="6161" grpId="0" animBg="1"/>
      <p:bldP spid="33" grpId="0" animBg="1"/>
      <p:bldP spid="61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71E961D-F1F3-2513-1F21-638A7CBF2048}"/>
              </a:ext>
            </a:extLst>
          </p:cNvPr>
          <p:cNvSpPr txBox="1"/>
          <p:nvPr/>
        </p:nvSpPr>
        <p:spPr>
          <a:xfrm>
            <a:off x="7277758" y="2189148"/>
            <a:ext cx="1816806" cy="646331"/>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Donation to you in this Phase</a:t>
            </a:r>
          </a:p>
        </p:txBody>
      </p:sp>
      <p:sp>
        <p:nvSpPr>
          <p:cNvPr id="6148" name="TextBox 6147">
            <a:extLst>
              <a:ext uri="{FF2B5EF4-FFF2-40B4-BE49-F238E27FC236}">
                <a16:creationId xmlns:a16="http://schemas.microsoft.com/office/drawing/2014/main" id="{5FC31CE8-FA6F-3408-6683-E32016A1CD00}"/>
              </a:ext>
            </a:extLst>
          </p:cNvPr>
          <p:cNvSpPr txBox="1"/>
          <p:nvPr/>
        </p:nvSpPr>
        <p:spPr>
          <a:xfrm>
            <a:off x="76200" y="5395135"/>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Subtraction for Phase 3</a:t>
            </a:r>
          </a:p>
        </p:txBody>
      </p:sp>
      <p:sp>
        <p:nvSpPr>
          <p:cNvPr id="6149" name="TextBox 6148">
            <a:extLst>
              <a:ext uri="{FF2B5EF4-FFF2-40B4-BE49-F238E27FC236}">
                <a16:creationId xmlns:a16="http://schemas.microsoft.com/office/drawing/2014/main" id="{F89FF1AA-1B0A-9A9E-E509-EFCED18EF68F}"/>
              </a:ext>
            </a:extLst>
          </p:cNvPr>
          <p:cNvSpPr txBox="1"/>
          <p:nvPr/>
        </p:nvSpPr>
        <p:spPr>
          <a:xfrm>
            <a:off x="5419869" y="5387645"/>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a:t>
            </a:r>
            <a:r>
              <a:rPr lang="en-ZA" b="1" kern="0" dirty="0">
                <a:latin typeface="Calibri"/>
              </a:rPr>
              <a:t>150</a:t>
            </a:r>
            <a:endParaRPr kumimoji="0" lang="en-ZA" sz="1800" b="1" i="0" u="none" strike="noStrike" kern="0" cap="none" spc="0" normalizeH="0" baseline="0" noProof="0" dirty="0">
              <a:ln>
                <a:noFill/>
              </a:ln>
              <a:effectLst/>
              <a:uLnTx/>
              <a:uFillTx/>
              <a:latin typeface="Calibri"/>
              <a:ea typeface="+mn-ea"/>
              <a:cs typeface="+mn-cs"/>
            </a:endParaRPr>
          </a:p>
        </p:txBody>
      </p:sp>
      <p:sp>
        <p:nvSpPr>
          <p:cNvPr id="6152" name="TextBox 6151">
            <a:extLst>
              <a:ext uri="{FF2B5EF4-FFF2-40B4-BE49-F238E27FC236}">
                <a16:creationId xmlns:a16="http://schemas.microsoft.com/office/drawing/2014/main" id="{9EB82F1D-A5D1-2805-787A-E5B756B221EA}"/>
              </a:ext>
            </a:extLst>
          </p:cNvPr>
          <p:cNvSpPr txBox="1"/>
          <p:nvPr/>
        </p:nvSpPr>
        <p:spPr>
          <a:xfrm>
            <a:off x="76200" y="5890880"/>
            <a:ext cx="520091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Distribution Fund (Free positions &amp; Project X)</a:t>
            </a:r>
          </a:p>
        </p:txBody>
      </p:sp>
      <p:sp>
        <p:nvSpPr>
          <p:cNvPr id="6153" name="TextBox 6152">
            <a:extLst>
              <a:ext uri="{FF2B5EF4-FFF2-40B4-BE49-F238E27FC236}">
                <a16:creationId xmlns:a16="http://schemas.microsoft.com/office/drawing/2014/main" id="{035A08DF-241D-3AB2-BA0B-F249C924CD46}"/>
              </a:ext>
            </a:extLst>
          </p:cNvPr>
          <p:cNvSpPr txBox="1"/>
          <p:nvPr/>
        </p:nvSpPr>
        <p:spPr>
          <a:xfrm>
            <a:off x="5419868" y="5890880"/>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$ 70</a:t>
            </a:r>
          </a:p>
        </p:txBody>
      </p:sp>
      <p:sp>
        <p:nvSpPr>
          <p:cNvPr id="6154" name="TextBox 6153">
            <a:extLst>
              <a:ext uri="{FF2B5EF4-FFF2-40B4-BE49-F238E27FC236}">
                <a16:creationId xmlns:a16="http://schemas.microsoft.com/office/drawing/2014/main" id="{9A93A49D-8C02-0B4A-6008-7B719CA8B874}"/>
              </a:ext>
            </a:extLst>
          </p:cNvPr>
          <p:cNvSpPr txBox="1"/>
          <p:nvPr/>
        </p:nvSpPr>
        <p:spPr>
          <a:xfrm>
            <a:off x="10000771" y="5807239"/>
            <a:ext cx="1828800" cy="646331"/>
          </a:xfrm>
          <a:prstGeom prst="rect">
            <a:avLst/>
          </a:prstGeom>
          <a:noFill/>
          <a:ln w="28575">
            <a:solidFill>
              <a:srgbClr val="00B0F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0" cap="none" spc="0" normalizeH="0" baseline="0" noProof="0" dirty="0">
                <a:ln>
                  <a:noFill/>
                </a:ln>
                <a:solidFill>
                  <a:srgbClr val="FFC000"/>
                </a:solidFill>
                <a:effectLst/>
                <a:uLnTx/>
                <a:uFillTx/>
                <a:latin typeface="Calibri"/>
                <a:ea typeface="+mn-ea"/>
                <a:cs typeface="+mn-cs"/>
              </a:rPr>
              <a:t>$ </a:t>
            </a:r>
            <a:r>
              <a:rPr lang="en-ZA" sz="3600" b="1" kern="0" dirty="0">
                <a:solidFill>
                  <a:srgbClr val="FFC000"/>
                </a:solidFill>
                <a:latin typeface="Calibri"/>
              </a:rPr>
              <a:t>128</a:t>
            </a:r>
            <a:endParaRPr kumimoji="0" lang="en-ZA" sz="3600" b="1" i="0" u="none" strike="noStrike" kern="0" cap="none" spc="0" normalizeH="0" baseline="0" noProof="0" dirty="0">
              <a:ln>
                <a:noFill/>
              </a:ln>
              <a:solidFill>
                <a:srgbClr val="FFC000"/>
              </a:solidFill>
              <a:effectLst/>
              <a:uLnTx/>
              <a:uFillTx/>
              <a:latin typeface="Calibri"/>
              <a:ea typeface="+mn-ea"/>
              <a:cs typeface="+mn-cs"/>
            </a:endParaRPr>
          </a:p>
        </p:txBody>
      </p:sp>
      <p:sp>
        <p:nvSpPr>
          <p:cNvPr id="6155" name="TextBox 6154">
            <a:extLst>
              <a:ext uri="{FF2B5EF4-FFF2-40B4-BE49-F238E27FC236}">
                <a16:creationId xmlns:a16="http://schemas.microsoft.com/office/drawing/2014/main" id="{D234DD6C-EFA3-6BB1-018C-1B42047A484B}"/>
              </a:ext>
            </a:extLst>
          </p:cNvPr>
          <p:cNvSpPr txBox="1"/>
          <p:nvPr/>
        </p:nvSpPr>
        <p:spPr>
          <a:xfrm>
            <a:off x="8458200" y="5972777"/>
            <a:ext cx="1435234" cy="369332"/>
          </a:xfrm>
          <a:prstGeom prst="rect">
            <a:avLst/>
          </a:prstGeom>
          <a:noFill/>
          <a:ln w="28575">
            <a:solidFill>
              <a:srgbClr val="FFC0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rgbClr val="FFC000"/>
                </a:solidFill>
                <a:effectLst/>
                <a:uLnTx/>
                <a:uFillTx/>
                <a:latin typeface="Calibri"/>
                <a:ea typeface="+mn-ea"/>
                <a:cs typeface="+mn-cs"/>
              </a:rPr>
              <a:t>You  Receive</a:t>
            </a:r>
          </a:p>
        </p:txBody>
      </p:sp>
      <p:sp>
        <p:nvSpPr>
          <p:cNvPr id="6157" name="TextBox 6156">
            <a:extLst>
              <a:ext uri="{FF2B5EF4-FFF2-40B4-BE49-F238E27FC236}">
                <a16:creationId xmlns:a16="http://schemas.microsoft.com/office/drawing/2014/main" id="{10A9027A-1774-3817-07C1-F1201DD9E5EC}"/>
              </a:ext>
            </a:extLst>
          </p:cNvPr>
          <p:cNvSpPr txBox="1"/>
          <p:nvPr/>
        </p:nvSpPr>
        <p:spPr>
          <a:xfrm>
            <a:off x="7308863" y="3610543"/>
            <a:ext cx="1785701" cy="646331"/>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lang="en-ZA" sz="3600" b="1" dirty="0">
                <a:solidFill>
                  <a:srgbClr val="FFFF00"/>
                </a:solidFill>
                <a:latin typeface="Calibri" panose="020F0502020204030204"/>
              </a:rPr>
              <a:t>378</a:t>
            </a:r>
            <a:endParaRPr kumimoji="0" lang="en-ZA" sz="36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158" name="Rectangle 6157">
            <a:extLst>
              <a:ext uri="{FF2B5EF4-FFF2-40B4-BE49-F238E27FC236}">
                <a16:creationId xmlns:a16="http://schemas.microsoft.com/office/drawing/2014/main" id="{3C63EE81-1CCB-9CDD-B631-5CBBA22F0710}"/>
              </a:ext>
            </a:extLst>
          </p:cNvPr>
          <p:cNvSpPr/>
          <p:nvPr/>
        </p:nvSpPr>
        <p:spPr>
          <a:xfrm>
            <a:off x="220576" y="959882"/>
            <a:ext cx="5875424"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srgbClr val="E94944"/>
                  </a:solidFill>
                  <a:prstDash val="solid"/>
                </a:ln>
                <a:solidFill>
                  <a:srgbClr val="FFC000"/>
                </a:solidFill>
                <a:effectLst>
                  <a:outerShdw dist="38100" dir="2700000" algn="tl" rotWithShape="0">
                    <a:srgbClr val="E94944"/>
                  </a:outerShdw>
                </a:effectLst>
                <a:uLnTx/>
                <a:uFillTx/>
                <a:latin typeface="Calibri"/>
                <a:ea typeface="+mn-ea"/>
                <a:cs typeface="+mn-cs"/>
              </a:rPr>
              <a:t>Enter this phase with $20</a:t>
            </a:r>
          </a:p>
        </p:txBody>
      </p:sp>
      <p:sp>
        <p:nvSpPr>
          <p:cNvPr id="6156" name="TextBox 6155">
            <a:extLst>
              <a:ext uri="{FF2B5EF4-FFF2-40B4-BE49-F238E27FC236}">
                <a16:creationId xmlns:a16="http://schemas.microsoft.com/office/drawing/2014/main" id="{7D2ED103-CD01-AC17-C012-8BDFFA621768}"/>
              </a:ext>
            </a:extLst>
          </p:cNvPr>
          <p:cNvSpPr txBox="1"/>
          <p:nvPr/>
        </p:nvSpPr>
        <p:spPr>
          <a:xfrm>
            <a:off x="76201" y="6342109"/>
            <a:ext cx="5200915" cy="338554"/>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effectLst/>
                <a:uLnTx/>
                <a:uFillTx/>
                <a:latin typeface="Aptos" panose="02110004020202020204"/>
                <a:ea typeface="+mn-ea"/>
                <a:cs typeface="+mn-cs"/>
              </a:rPr>
              <a:t>Childcare, Education, Hunger, Orphanages &amp; Rewards</a:t>
            </a:r>
          </a:p>
        </p:txBody>
      </p:sp>
      <p:sp>
        <p:nvSpPr>
          <p:cNvPr id="6161" name="TextBox 6160">
            <a:extLst>
              <a:ext uri="{FF2B5EF4-FFF2-40B4-BE49-F238E27FC236}">
                <a16:creationId xmlns:a16="http://schemas.microsoft.com/office/drawing/2014/main" id="{CBD9EE91-808A-D7E0-B88F-92A13640BB63}"/>
              </a:ext>
            </a:extLst>
          </p:cNvPr>
          <p:cNvSpPr txBox="1"/>
          <p:nvPr/>
        </p:nvSpPr>
        <p:spPr>
          <a:xfrm>
            <a:off x="5419869" y="6324600"/>
            <a:ext cx="2055755" cy="369332"/>
          </a:xfrm>
          <a:prstGeom prst="rect">
            <a:avLst/>
          </a:prstGeom>
          <a:noFill/>
          <a:ln w="28575">
            <a:solidFill>
              <a:schemeClr val="tx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effectLst/>
                <a:uLnTx/>
                <a:uFillTx/>
                <a:latin typeface="Calibri"/>
                <a:ea typeface="+mn-ea"/>
                <a:cs typeface="+mn-cs"/>
              </a:rPr>
              <a:t>$ 30</a:t>
            </a:r>
          </a:p>
        </p:txBody>
      </p:sp>
      <p:pic>
        <p:nvPicPr>
          <p:cNvPr id="32" name="Picture 31">
            <a:extLst>
              <a:ext uri="{FF2B5EF4-FFF2-40B4-BE49-F238E27FC236}">
                <a16:creationId xmlns:a16="http://schemas.microsoft.com/office/drawing/2014/main" id="{B8BE4307-D800-435F-DBB4-3E35FBBC7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096" y="2256331"/>
            <a:ext cx="1755628" cy="1755628"/>
          </a:xfrm>
          <a:prstGeom prst="rect">
            <a:avLst/>
          </a:prstGeom>
        </p:spPr>
      </p:pic>
      <p:sp>
        <p:nvSpPr>
          <p:cNvPr id="33" name="Oval 32">
            <a:extLst>
              <a:ext uri="{FF2B5EF4-FFF2-40B4-BE49-F238E27FC236}">
                <a16:creationId xmlns:a16="http://schemas.microsoft.com/office/drawing/2014/main" id="{D56B5DE5-1B1E-45EF-7AEF-CB365AE5EB5E}"/>
              </a:ext>
            </a:extLst>
          </p:cNvPr>
          <p:cNvSpPr/>
          <p:nvPr/>
        </p:nvSpPr>
        <p:spPr>
          <a:xfrm>
            <a:off x="76199" y="1642533"/>
            <a:ext cx="3996267" cy="3653953"/>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6" name="Picture 35" descr="A collage of people with their mouths open&#10;&#10;Description automatically generated">
            <a:extLst>
              <a:ext uri="{FF2B5EF4-FFF2-40B4-BE49-F238E27FC236}">
                <a16:creationId xmlns:a16="http://schemas.microsoft.com/office/drawing/2014/main" id="{EE364165-E2C2-AB4C-56E5-C08C3C106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48" y="2256331"/>
            <a:ext cx="2749567" cy="2345337"/>
          </a:xfrm>
          <a:prstGeom prst="rect">
            <a:avLst/>
          </a:prstGeom>
        </p:spPr>
      </p:pic>
      <p:sp>
        <p:nvSpPr>
          <p:cNvPr id="2" name="Rectangle 1">
            <a:extLst>
              <a:ext uri="{FF2B5EF4-FFF2-40B4-BE49-F238E27FC236}">
                <a16:creationId xmlns:a16="http://schemas.microsoft.com/office/drawing/2014/main" id="{5538BDCF-AB12-B6FA-1F78-217E5B1431A2}"/>
              </a:ext>
            </a:extLst>
          </p:cNvPr>
          <p:cNvSpPr/>
          <p:nvPr/>
        </p:nvSpPr>
        <p:spPr>
          <a:xfrm>
            <a:off x="2961572" y="6671"/>
            <a:ext cx="7293558" cy="861774"/>
          </a:xfrm>
          <a:prstGeom prst="rect">
            <a:avLst/>
          </a:prstGeom>
          <a:solidFill>
            <a:srgbClr val="002060"/>
          </a:solid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solidFill>
                  <a:srgbClr val="FFFF00"/>
                </a:solidFill>
                <a:effectLst/>
                <a:uLnTx/>
                <a:uFillTx/>
                <a:latin typeface="Calibri"/>
                <a:ea typeface="+mn-ea"/>
                <a:cs typeface="+mn-cs"/>
              </a:rPr>
              <a:t>HELPING HEARTS : Phase 2</a:t>
            </a:r>
          </a:p>
        </p:txBody>
      </p:sp>
      <p:sp>
        <p:nvSpPr>
          <p:cNvPr id="6145" name="TextBox 6144">
            <a:extLst>
              <a:ext uri="{FF2B5EF4-FFF2-40B4-BE49-F238E27FC236}">
                <a16:creationId xmlns:a16="http://schemas.microsoft.com/office/drawing/2014/main" id="{02535BD7-F4F1-E845-837C-EBFE4D469273}"/>
              </a:ext>
            </a:extLst>
          </p:cNvPr>
          <p:cNvSpPr txBox="1"/>
          <p:nvPr/>
        </p:nvSpPr>
        <p:spPr>
          <a:xfrm>
            <a:off x="4117086" y="3128184"/>
            <a:ext cx="2027173" cy="707886"/>
          </a:xfrm>
          <a:prstGeom prst="rect">
            <a:avLst/>
          </a:prstGeom>
          <a:noFill/>
          <a:ln w="28575">
            <a:solidFill>
              <a:srgbClr val="FFFF00"/>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srgbClr val="FFC000"/>
                </a:solidFill>
                <a:effectLst/>
                <a:uLnTx/>
                <a:uFillTx/>
                <a:latin typeface="Calibri"/>
                <a:ea typeface="+mn-ea"/>
                <a:cs typeface="+mn-cs"/>
              </a:rPr>
              <a:t>Surrounded by 39 HH Members</a:t>
            </a:r>
          </a:p>
        </p:txBody>
      </p:sp>
      <p:cxnSp>
        <p:nvCxnSpPr>
          <p:cNvPr id="4" name="Straight Arrow Connector 3">
            <a:extLst>
              <a:ext uri="{FF2B5EF4-FFF2-40B4-BE49-F238E27FC236}">
                <a16:creationId xmlns:a16="http://schemas.microsoft.com/office/drawing/2014/main" id="{35DA1D27-8718-B982-1C38-7895104A5AC9}"/>
              </a:ext>
            </a:extLst>
          </p:cNvPr>
          <p:cNvCxnSpPr>
            <a:cxnSpLocks/>
          </p:cNvCxnSpPr>
          <p:nvPr/>
        </p:nvCxnSpPr>
        <p:spPr>
          <a:xfrm flipV="1">
            <a:off x="6144259" y="2594496"/>
            <a:ext cx="1047210" cy="5336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5" name="Straight Arrow Connector 4">
            <a:extLst>
              <a:ext uri="{FF2B5EF4-FFF2-40B4-BE49-F238E27FC236}">
                <a16:creationId xmlns:a16="http://schemas.microsoft.com/office/drawing/2014/main" id="{B4FE0B5D-6A5F-DFBD-177D-FFF608ACC958}"/>
              </a:ext>
            </a:extLst>
          </p:cNvPr>
          <p:cNvCxnSpPr>
            <a:cxnSpLocks/>
          </p:cNvCxnSpPr>
          <p:nvPr/>
        </p:nvCxnSpPr>
        <p:spPr>
          <a:xfrm>
            <a:off x="8190271" y="2949677"/>
            <a:ext cx="0" cy="47932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4398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1500"/>
                                        <p:tgtEl>
                                          <p:spTgt spid="33"/>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1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5"/>
                                        </p:tgtEl>
                                        <p:attrNameLst>
                                          <p:attrName>style.visibility</p:attrName>
                                        </p:attrNameLst>
                                      </p:cBhvr>
                                      <p:to>
                                        <p:strVal val="visible"/>
                                      </p:to>
                                    </p:set>
                                    <p:animEffect transition="in" filter="fade">
                                      <p:cBhvr>
                                        <p:cTn id="13" dur="1500"/>
                                        <p:tgtEl>
                                          <p:spTgt spid="61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57"/>
                                        </p:tgtEl>
                                        <p:attrNameLst>
                                          <p:attrName>style.visibility</p:attrName>
                                        </p:attrNameLst>
                                      </p:cBhvr>
                                      <p:to>
                                        <p:strVal val="visible"/>
                                      </p:to>
                                    </p:set>
                                    <p:animEffect transition="in" filter="fade">
                                      <p:cBhvr>
                                        <p:cTn id="21" dur="1000"/>
                                        <p:tgtEl>
                                          <p:spTgt spid="615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fade">
                                      <p:cBhvr>
                                        <p:cTn id="26" dur="500"/>
                                        <p:tgtEl>
                                          <p:spTgt spid="61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49"/>
                                        </p:tgtEl>
                                        <p:attrNameLst>
                                          <p:attrName>style.visibility</p:attrName>
                                        </p:attrNameLst>
                                      </p:cBhvr>
                                      <p:to>
                                        <p:strVal val="visible"/>
                                      </p:to>
                                    </p:set>
                                    <p:animEffect transition="in" filter="fade">
                                      <p:cBhvr>
                                        <p:cTn id="29" dur="500"/>
                                        <p:tgtEl>
                                          <p:spTgt spid="61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52"/>
                                        </p:tgtEl>
                                        <p:attrNameLst>
                                          <p:attrName>style.visibility</p:attrName>
                                        </p:attrNameLst>
                                      </p:cBhvr>
                                      <p:to>
                                        <p:strVal val="visible"/>
                                      </p:to>
                                    </p:set>
                                    <p:animEffect transition="in" filter="fade">
                                      <p:cBhvr>
                                        <p:cTn id="34" dur="500"/>
                                        <p:tgtEl>
                                          <p:spTgt spid="61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53"/>
                                        </p:tgtEl>
                                        <p:attrNameLst>
                                          <p:attrName>style.visibility</p:attrName>
                                        </p:attrNameLst>
                                      </p:cBhvr>
                                      <p:to>
                                        <p:strVal val="visible"/>
                                      </p:to>
                                    </p:set>
                                    <p:animEffect transition="in" filter="fade">
                                      <p:cBhvr>
                                        <p:cTn id="37" dur="500"/>
                                        <p:tgtEl>
                                          <p:spTgt spid="61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56"/>
                                        </p:tgtEl>
                                        <p:attrNameLst>
                                          <p:attrName>style.visibility</p:attrName>
                                        </p:attrNameLst>
                                      </p:cBhvr>
                                      <p:to>
                                        <p:strVal val="visible"/>
                                      </p:to>
                                    </p:set>
                                    <p:animEffect transition="in" filter="fade">
                                      <p:cBhvr>
                                        <p:cTn id="42" dur="500"/>
                                        <p:tgtEl>
                                          <p:spTgt spid="61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61"/>
                                        </p:tgtEl>
                                        <p:attrNameLst>
                                          <p:attrName>style.visibility</p:attrName>
                                        </p:attrNameLst>
                                      </p:cBhvr>
                                      <p:to>
                                        <p:strVal val="visible"/>
                                      </p:to>
                                    </p:set>
                                    <p:animEffect transition="in" filter="fade">
                                      <p:cBhvr>
                                        <p:cTn id="45" dur="500"/>
                                        <p:tgtEl>
                                          <p:spTgt spid="616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155"/>
                                        </p:tgtEl>
                                        <p:attrNameLst>
                                          <p:attrName>style.visibility</p:attrName>
                                        </p:attrNameLst>
                                      </p:cBhvr>
                                      <p:to>
                                        <p:strVal val="visible"/>
                                      </p:to>
                                    </p:set>
                                    <p:animEffect transition="in" filter="fade">
                                      <p:cBhvr>
                                        <p:cTn id="50" dur="500"/>
                                        <p:tgtEl>
                                          <p:spTgt spid="61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154"/>
                                        </p:tgtEl>
                                        <p:attrNameLst>
                                          <p:attrName>style.visibility</p:attrName>
                                        </p:attrNameLst>
                                      </p:cBhvr>
                                      <p:to>
                                        <p:strVal val="visible"/>
                                      </p:to>
                                    </p:set>
                                    <p:animEffect transition="in" filter="fade">
                                      <p:cBhvr>
                                        <p:cTn id="53"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148" grpId="0" animBg="1"/>
      <p:bldP spid="6149" grpId="0" animBg="1"/>
      <p:bldP spid="6152" grpId="0" animBg="1"/>
      <p:bldP spid="6153" grpId="0" animBg="1"/>
      <p:bldP spid="6154" grpId="0" animBg="1"/>
      <p:bldP spid="6155" grpId="0" animBg="1"/>
      <p:bldP spid="6157" grpId="0" animBg="1"/>
      <p:bldP spid="6156" grpId="0" animBg="1"/>
      <p:bldP spid="6161" grpId="0" animBg="1"/>
      <p:bldP spid="33" grpId="0" animBg="1"/>
      <p:bldP spid="614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5839</TotalTime>
  <Words>1432</Words>
  <Application>Microsoft Office PowerPoint</Application>
  <PresentationFormat>Widescreen</PresentationFormat>
  <Paragraphs>251</Paragraphs>
  <Slides>25</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Aptos</vt:lpstr>
      <vt:lpstr>Arial</vt:lpstr>
      <vt:lpstr>Calibri</vt:lpstr>
      <vt:lpstr>Century Gothic</vt:lpstr>
      <vt:lpstr>Wingdings</vt:lpstr>
      <vt:lpstr>Wingdings 3</vt:lpstr>
      <vt:lpstr>Wisp</vt:lpstr>
      <vt:lpstr>Ion</vt:lpstr>
      <vt:lpstr>PowerPoint Presentation</vt:lpstr>
      <vt:lpstr>PowerPoint Presentation</vt:lpstr>
      <vt:lpstr>Why Helping Hearts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pierre schoeman</dc:creator>
  <cp:lastModifiedBy>pierre schoeman</cp:lastModifiedBy>
  <cp:revision>16</cp:revision>
  <dcterms:created xsi:type="dcterms:W3CDTF">2024-07-25T16:00:28Z</dcterms:created>
  <dcterms:modified xsi:type="dcterms:W3CDTF">2024-10-17T15:46:18Z</dcterms:modified>
</cp:coreProperties>
</file>