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F0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E8F0E7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1663146" y="6299697"/>
            <a:ext cx="365066" cy="36065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/>
          <p:nvPr>
            <p:ph type="sldNum" sz="quarter" idx="2"/>
          </p:nvPr>
        </p:nvSpPr>
        <p:spPr>
          <a:xfrm>
            <a:off x="11663146" y="6299697"/>
            <a:ext cx="365066" cy="36065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42.png"/><Relationship Id="rId7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itle 1"/>
          <p:cNvSpPr txBox="1"/>
          <p:nvPr/>
        </p:nvSpPr>
        <p:spPr>
          <a:xfrm>
            <a:off x="1262714" y="2300616"/>
            <a:ext cx="9666573" cy="1787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03189">
              <a:lnSpc>
                <a:spcPts val="6900"/>
              </a:lnSpc>
              <a:defRPr sz="72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GROCERY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defTabSz="403189">
              <a:lnSpc>
                <a:spcPts val="6900"/>
              </a:lnSpc>
              <a:defRPr sz="72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COUPONS</a:t>
            </a:r>
          </a:p>
        </p:txBody>
      </p:sp>
      <p:sp>
        <p:nvSpPr>
          <p:cNvPr id="111" name="Google Shape;83;p18"/>
          <p:cNvSpPr txBox="1"/>
          <p:nvPr/>
        </p:nvSpPr>
        <p:spPr>
          <a:xfrm>
            <a:off x="575563" y="128692"/>
            <a:ext cx="2870879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Value Added Solutions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 5"/>
          <p:cNvSpPr/>
          <p:nvPr/>
        </p:nvSpPr>
        <p:spPr>
          <a:xfrm>
            <a:off x="0" y="0"/>
            <a:ext cx="935126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38"/>
                </a:lnTo>
                <a:lnTo>
                  <a:pt x="15658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CE12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DCE128"/>
                </a:solidFill>
              </a:defRPr>
            </a:pPr>
          </a:p>
        </p:txBody>
      </p:sp>
      <p:sp>
        <p:nvSpPr>
          <p:cNvPr id="268" name="Rectangle 6"/>
          <p:cNvSpPr/>
          <p:nvPr/>
        </p:nvSpPr>
        <p:spPr>
          <a:xfrm>
            <a:off x="7071359" y="0"/>
            <a:ext cx="5120641" cy="6870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51" y="0"/>
                </a:moveTo>
                <a:lnTo>
                  <a:pt x="21600" y="0"/>
                </a:lnTo>
                <a:lnTo>
                  <a:pt x="21600" y="21562"/>
                </a:lnTo>
                <a:lnTo>
                  <a:pt x="0" y="21600"/>
                </a:lnTo>
                <a:lnTo>
                  <a:pt x="1085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6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567" y="124966"/>
            <a:ext cx="4572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Google Shape;218;p32"/>
          <p:cNvSpPr txBox="1"/>
          <p:nvPr/>
        </p:nvSpPr>
        <p:spPr>
          <a:xfrm>
            <a:off x="554467" y="3038529"/>
            <a:ext cx="6282466" cy="326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The majority of South Africans have no access to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medical aid or insurance. For many, private medical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care is difficult and costly to access.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FeelBetterFast puts professional healthcare into the hands of anyone with a mobile phone.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FeelBetterFast, is a digital voucher service for minor aliments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that utilises pharmacy-based professionals to provide a quick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and accessible treatment option for the management of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many minor alignments.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The FeelBetterFast service is redeemable by members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across a network of private pharmacies. </a:t>
            </a:r>
          </a:p>
        </p:txBody>
      </p:sp>
      <p:sp>
        <p:nvSpPr>
          <p:cNvPr id="271" name="Google Shape;83;p18"/>
          <p:cNvSpPr txBox="1"/>
          <p:nvPr/>
        </p:nvSpPr>
        <p:spPr>
          <a:xfrm>
            <a:off x="575563" y="128692"/>
            <a:ext cx="2870879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Feel Better Fast</a:t>
            </a:r>
          </a:p>
        </p:txBody>
      </p:sp>
      <p:sp>
        <p:nvSpPr>
          <p:cNvPr id="272" name="Rectangle 1"/>
          <p:cNvSpPr txBox="1"/>
          <p:nvPr/>
        </p:nvSpPr>
        <p:spPr>
          <a:xfrm>
            <a:off x="578447" y="1403131"/>
            <a:ext cx="7209764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GIVE YOUR CUSTOMERS </a:t>
            </a:r>
            <a:r>
              <a:rPr>
                <a:solidFill>
                  <a:srgbClr val="50A9A0"/>
                </a:solidFill>
              </a:rPr>
              <a:t>THE </a:t>
            </a:r>
            <a:endParaRPr>
              <a:solidFill>
                <a:srgbClr val="50A9A0"/>
              </a:solidFill>
            </a:endParaRPr>
          </a:p>
          <a:p>
            <a:pPr>
              <a:defRPr sz="3200">
                <a:solidFill>
                  <a:srgbClr val="50A9A0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VALUE OF PROFESSIONAL </a:t>
            </a:r>
          </a:p>
          <a:p>
            <a:pPr>
              <a:defRPr sz="32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MEDICAL SUPPORT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 5"/>
          <p:cNvSpPr/>
          <p:nvPr/>
        </p:nvSpPr>
        <p:spPr>
          <a:xfrm>
            <a:off x="-12571" y="0"/>
            <a:ext cx="1182737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" y="0"/>
                </a:moveTo>
                <a:lnTo>
                  <a:pt x="21600" y="38"/>
                </a:lnTo>
                <a:lnTo>
                  <a:pt x="16902" y="21600"/>
                </a:lnTo>
                <a:lnTo>
                  <a:pt x="0" y="21521"/>
                </a:lnTo>
                <a:cubicBezTo>
                  <a:pt x="15" y="14347"/>
                  <a:pt x="31" y="7174"/>
                  <a:pt x="46" y="0"/>
                </a:cubicBezTo>
                <a:close/>
              </a:path>
            </a:pathLst>
          </a:cu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DCE128"/>
                </a:solidFill>
              </a:defRPr>
            </a:pPr>
          </a:p>
        </p:txBody>
      </p:sp>
      <p:sp>
        <p:nvSpPr>
          <p:cNvPr id="275" name="Rectangle 6"/>
          <p:cNvSpPr/>
          <p:nvPr/>
        </p:nvSpPr>
        <p:spPr>
          <a:xfrm>
            <a:off x="9362113" y="0"/>
            <a:ext cx="5120641" cy="6870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51" y="0"/>
                </a:moveTo>
                <a:lnTo>
                  <a:pt x="21600" y="0"/>
                </a:lnTo>
                <a:lnTo>
                  <a:pt x="21600" y="21562"/>
                </a:lnTo>
                <a:lnTo>
                  <a:pt x="0" y="21600"/>
                </a:lnTo>
                <a:lnTo>
                  <a:pt x="10851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7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567" y="124966"/>
            <a:ext cx="4572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Google Shape;83;p18"/>
          <p:cNvSpPr txBox="1"/>
          <p:nvPr/>
        </p:nvSpPr>
        <p:spPr>
          <a:xfrm>
            <a:off x="575563" y="128692"/>
            <a:ext cx="2870879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Medical Services</a:t>
            </a:r>
          </a:p>
        </p:txBody>
      </p:sp>
      <p:sp>
        <p:nvSpPr>
          <p:cNvPr id="278" name="Google Shape;224;p33"/>
          <p:cNvSpPr txBox="1"/>
          <p:nvPr/>
        </p:nvSpPr>
        <p:spPr>
          <a:xfrm>
            <a:off x="377199" y="2554689"/>
            <a:ext cx="10408144" cy="50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numCol="2"/>
          <a:lstStyle/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Abdominal cramps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Constipations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Earache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Allergic skin rash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Cough	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Fever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Athlete's foot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Cuts &amp; Grazes 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Hay fever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Backache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Diarrhea 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Headaches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Blocked/runny nose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Dyspepsia (heartburn, indigestion) 	                                      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Conjunctivitis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Head lice 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Insect bites and stings 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Muscle sprains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Nausea and vomiting 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Nosebleeds 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Period pain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Pink eye 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Ringworm 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Scabies 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Sinusitis 	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Sore throat 			</a:t>
            </a:r>
          </a:p>
          <a:p>
            <a:pPr marL="414855" indent="-228593">
              <a:buClr>
                <a:srgbClr val="FFFFFF"/>
              </a:buClr>
              <a:buSzPts val="1400"/>
              <a:buFont typeface="Arial"/>
              <a:buChar char="•"/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Toothache</a:t>
            </a:r>
          </a:p>
        </p:txBody>
      </p:sp>
      <p:sp>
        <p:nvSpPr>
          <p:cNvPr id="279" name="Rectangle 1"/>
          <p:cNvSpPr txBox="1"/>
          <p:nvPr/>
        </p:nvSpPr>
        <p:spPr>
          <a:xfrm>
            <a:off x="621284" y="972506"/>
            <a:ext cx="9366789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FEEL</a:t>
            </a:r>
            <a:r>
              <a:rPr>
                <a:solidFill>
                  <a:srgbClr val="DCE128"/>
                </a:solidFill>
              </a:rPr>
              <a:t>BETTER</a:t>
            </a:r>
            <a:r>
              <a:t>FAST</a:t>
            </a:r>
          </a:p>
          <a:p>
            <a:pPr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Members receive quick and accessible treatment for the management of many minor health conditions.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>
              <a:defRPr b="1" sz="1400">
                <a:solidFill>
                  <a:srgbClr val="DCE128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These include: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tangle 5"/>
          <p:cNvSpPr/>
          <p:nvPr/>
        </p:nvSpPr>
        <p:spPr>
          <a:xfrm>
            <a:off x="-12571" y="0"/>
            <a:ext cx="12217012" cy="688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4" y="0"/>
                </a:moveTo>
                <a:lnTo>
                  <a:pt x="21600" y="38"/>
                </a:lnTo>
                <a:cubicBezTo>
                  <a:pt x="21588" y="7226"/>
                  <a:pt x="21575" y="14413"/>
                  <a:pt x="21563" y="21600"/>
                </a:cubicBezTo>
                <a:lnTo>
                  <a:pt x="0" y="21442"/>
                </a:lnTo>
                <a:cubicBezTo>
                  <a:pt x="15" y="14295"/>
                  <a:pt x="30" y="7147"/>
                  <a:pt x="44" y="0"/>
                </a:cubicBezTo>
                <a:close/>
              </a:path>
            </a:pathLst>
          </a:cu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DCE128"/>
                </a:solidFill>
              </a:defRPr>
            </a:pPr>
          </a:p>
        </p:txBody>
      </p:sp>
      <p:pic>
        <p:nvPicPr>
          <p:cNvPr id="282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567" y="124966"/>
            <a:ext cx="4572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Google Shape;83;p18"/>
          <p:cNvSpPr txBox="1"/>
          <p:nvPr/>
        </p:nvSpPr>
        <p:spPr>
          <a:xfrm>
            <a:off x="726766" y="124966"/>
            <a:ext cx="2870879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FeelBetterFast</a:t>
            </a:r>
          </a:p>
        </p:txBody>
      </p:sp>
      <p:sp>
        <p:nvSpPr>
          <p:cNvPr id="284" name="Google Shape;230;p34"/>
          <p:cNvSpPr txBox="1"/>
          <p:nvPr/>
        </p:nvSpPr>
        <p:spPr>
          <a:xfrm>
            <a:off x="498166" y="1232298"/>
            <a:ext cx="11004030" cy="184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TREATMENT AND MEDICINE FORMULARY </a:t>
            </a:r>
          </a:p>
          <a:p>
            <a:pPr>
              <a:defRPr sz="2400">
                <a:solidFill>
                  <a:srgbClr val="FFFFFF"/>
                </a:solidFill>
              </a:defRPr>
            </a:pPr>
          </a:p>
          <a:p>
            <a:pPr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The service is based on the Standard Treatment Guidelines (STG) and the Essential Medicine List (EML), which ties the ailment to an evidence based medicine choice. E.g.: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</a:p>
        </p:txBody>
      </p:sp>
      <p:graphicFrame>
        <p:nvGraphicFramePr>
          <p:cNvPr id="285" name="Table 9"/>
          <p:cNvGraphicFramePr/>
          <p:nvPr/>
        </p:nvGraphicFramePr>
        <p:xfrm>
          <a:off x="593921" y="3153877"/>
          <a:ext cx="11004029" cy="183741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668009"/>
                <a:gridCol w="3668009"/>
                <a:gridCol w="3668009"/>
              </a:tblGrid>
              <a:tr h="56896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DCE128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MINOR ALIGNMENT 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solidFill>
                        <a:schemeClr val="accent6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DCE128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PRODUCTS AVAILABLE ON THE FORMULARY  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DCE128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SUPPORTING INFORMATION (where applicable) 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miter lim="400000"/>
                    </a:lnL>
                    <a:lnR w="12700">
                      <a:solidFill>
                        <a:schemeClr val="accent6"/>
                      </a:solidFill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</a:tr>
              <a:tr h="5369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Gotham Light"/>
                          <a:ea typeface="Gotham Light"/>
                          <a:cs typeface="Gotham Light"/>
                          <a:sym typeface="Gotham Light"/>
                        </a:rPr>
                        <a:t>Abdominal cramps/ Stomach cramps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solidFill>
                        <a:schemeClr val="accent6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Gotham Light"/>
                          <a:ea typeface="Gotham Light"/>
                          <a:cs typeface="Gotham Light"/>
                          <a:sym typeface="Gotham Light"/>
                        </a:rPr>
                        <a:t>Hyoscine butylbromide, oral, 
10mg 6 hourly for a maximum of 3 days 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Gotham Light"/>
                          <a:ea typeface="Gotham Light"/>
                          <a:cs typeface="Gotham Light"/>
                          <a:sym typeface="Gotham Light"/>
                        </a:rPr>
                        <a:t>Symptomatic treatment if no cause/indication for referral if found 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miter lim="400000"/>
                    </a:lnL>
                    <a:lnR w="12700">
                      <a:solidFill>
                        <a:schemeClr val="accent6"/>
                      </a:solidFill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Gotham Light"/>
                          <a:ea typeface="Gotham Light"/>
                          <a:cs typeface="Gotham Light"/>
                          <a:sym typeface="Gotham Light"/>
                        </a:rPr>
                        <a:t>Allergic skin rash Urticaria 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solidFill>
                        <a:schemeClr val="accent6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Gotham Light"/>
                          <a:ea typeface="Gotham Light"/>
                          <a:cs typeface="Gotham Light"/>
                          <a:sym typeface="Gotham Light"/>
                        </a:rPr>
                        <a:t>Chlorpheniramine, oral, 4mg 6-8 hourly. Calamine lotion, applied on the skin. 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300">
                          <a:solidFill>
                            <a:srgbClr val="FFFFFF"/>
                          </a:solidFill>
                          <a:latin typeface="Gotham Light"/>
                          <a:ea typeface="Gotham Light"/>
                          <a:cs typeface="Gotham Light"/>
                          <a:sym typeface="Gotham Light"/>
                        </a:defRPr>
                      </a:pPr>
                      <a:r>
                        <a:t>Causes drowsiness.</a:t>
                      </a:r>
                      <a:br/>
                      <a:r>
                        <a:t>Avoid the use of corticosteroids. </a:t>
                      </a:r>
                    </a:p>
                  </a:txBody>
                  <a:tcPr marL="60960" marR="60960" marT="60960" marB="60960" anchor="t" anchorCtr="0" horzOverflow="overflow">
                    <a:lnL w="12700">
                      <a:miter lim="400000"/>
                    </a:lnL>
                    <a:lnR w="12700">
                      <a:solidFill>
                        <a:schemeClr val="accent6"/>
                      </a:solidFill>
                    </a:lnR>
                    <a:lnT w="12700">
                      <a:solidFill>
                        <a:schemeClr val="accent6"/>
                      </a:solidFill>
                    </a:lnT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5"/>
          <p:cNvSpPr/>
          <p:nvPr/>
        </p:nvSpPr>
        <p:spPr>
          <a:xfrm>
            <a:off x="-2" y="0"/>
            <a:ext cx="11324737" cy="428207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8" name="Rectangle 10"/>
          <p:cNvSpPr/>
          <p:nvPr/>
        </p:nvSpPr>
        <p:spPr>
          <a:xfrm>
            <a:off x="0" y="0"/>
            <a:ext cx="11324737" cy="4282070"/>
          </a:xfrm>
          <a:prstGeom prst="rect">
            <a:avLst/>
          </a:prstGeom>
          <a:solidFill>
            <a:srgbClr val="DCE128">
              <a:alpha val="6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9" name="Parallelogram 4"/>
          <p:cNvSpPr/>
          <p:nvPr/>
        </p:nvSpPr>
        <p:spPr>
          <a:xfrm>
            <a:off x="8547613" y="-19826"/>
            <a:ext cx="5134518" cy="6877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737" y="0"/>
                </a:lnTo>
                <a:lnTo>
                  <a:pt x="21600" y="31"/>
                </a:lnTo>
                <a:lnTo>
                  <a:pt x="21496" y="21507"/>
                </a:lnTo>
                <a:lnTo>
                  <a:pt x="0" y="21600"/>
                </a:lnTo>
                <a:close/>
              </a:path>
            </a:pathLst>
          </a:cu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50A9A0"/>
                </a:solidFill>
              </a:defRPr>
            </a:pPr>
          </a:p>
        </p:txBody>
      </p:sp>
      <p:sp>
        <p:nvSpPr>
          <p:cNvPr id="290" name="Google Shape;63;p15"/>
          <p:cNvSpPr txBox="1"/>
          <p:nvPr/>
        </p:nvSpPr>
        <p:spPr>
          <a:xfrm>
            <a:off x="604800" y="102483"/>
            <a:ext cx="3764402" cy="4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3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lvl1pPr>
          </a:lstStyle>
          <a:p>
            <a:pPr/>
            <a:r>
              <a:t>FeelBetterFast</a:t>
            </a:r>
          </a:p>
        </p:txBody>
      </p:sp>
      <p:pic>
        <p:nvPicPr>
          <p:cNvPr id="29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567" y="124966"/>
            <a:ext cx="4572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Google Shape;236;p35"/>
          <p:cNvSpPr txBox="1"/>
          <p:nvPr/>
        </p:nvSpPr>
        <p:spPr>
          <a:xfrm>
            <a:off x="604800" y="4407034"/>
            <a:ext cx="11206402" cy="227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b="1" sz="2400"/>
            </a:pPr>
            <a:r>
              <a:t>Cold &amp; Flu Season </a:t>
            </a:r>
          </a:p>
          <a:p>
            <a:pPr>
              <a:defRPr sz="2400"/>
            </a:pPr>
          </a:p>
          <a:p>
            <a:pPr>
              <a:defRPr b="1" sz="1400">
                <a:solidFill>
                  <a:srgbClr val="DCE128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During winter, vouchers can be redeemed for: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 marL="414855" indent="-228593">
              <a:buSzPts val="1400"/>
              <a:buFont typeface="Arial"/>
              <a:buChar char="•"/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Cold and flu medicines for symptomatic relief</a:t>
            </a:r>
          </a:p>
          <a:p>
            <a:pPr marL="414855" indent="-228593">
              <a:buSzPts val="1400"/>
              <a:buFont typeface="Arial"/>
              <a:buChar char="•"/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Flu Vaccination Service (preventative measure)</a:t>
            </a:r>
          </a:p>
          <a:p>
            <a:pPr marL="414855" indent="-228593">
              <a:buSzPts val="1400"/>
              <a:buFont typeface="Arial"/>
              <a:buChar char="•"/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Vitamin Kit (immunity support) </a:t>
            </a:r>
          </a:p>
        </p:txBody>
      </p:sp>
      <p:sp>
        <p:nvSpPr>
          <p:cNvPr id="293" name="Title 1"/>
          <p:cNvSpPr txBox="1"/>
          <p:nvPr/>
        </p:nvSpPr>
        <p:spPr>
          <a:xfrm>
            <a:off x="9323386" y="4414894"/>
            <a:ext cx="4527625" cy="2161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lnSpc>
                <a:spcPts val="5000"/>
              </a:lnSpc>
              <a:defRPr sz="48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COLD &amp;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ts val="5000"/>
              </a:lnSpc>
              <a:defRPr sz="4800">
                <a:solidFill>
                  <a:srgbClr val="DCE128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FLU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ts val="5000"/>
              </a:lnSpc>
              <a:defRPr sz="4800">
                <a:solidFill>
                  <a:srgbClr val="DCE128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SEASON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54;p38"/>
          <p:cNvSpPr txBox="1"/>
          <p:nvPr/>
        </p:nvSpPr>
        <p:spPr>
          <a:xfrm>
            <a:off x="205406" y="1184633"/>
            <a:ext cx="11548741" cy="61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lvl1pPr>
          </a:lstStyle>
          <a:p>
            <a:pPr/>
            <a:r>
              <a:t>How do voucher holders book a clinic appointment? </a:t>
            </a:r>
          </a:p>
        </p:txBody>
      </p:sp>
      <p:sp>
        <p:nvSpPr>
          <p:cNvPr id="296" name="Google Shape;63;p15"/>
          <p:cNvSpPr txBox="1"/>
          <p:nvPr/>
        </p:nvSpPr>
        <p:spPr>
          <a:xfrm>
            <a:off x="604800" y="102483"/>
            <a:ext cx="3764402" cy="4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3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lvl1pPr>
          </a:lstStyle>
          <a:p>
            <a:pPr/>
            <a:r>
              <a:t>FeelBetterFast</a:t>
            </a:r>
          </a:p>
        </p:txBody>
      </p:sp>
      <p:sp>
        <p:nvSpPr>
          <p:cNvPr id="297" name="Google Shape;274;p40"/>
          <p:cNvSpPr txBox="1"/>
          <p:nvPr/>
        </p:nvSpPr>
        <p:spPr>
          <a:xfrm>
            <a:off x="285399" y="4729581"/>
            <a:ext cx="180085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indent="186261" algn="ctr">
              <a:defRPr sz="1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Call the Care Centre</a:t>
            </a:r>
          </a:p>
        </p:txBody>
      </p:sp>
      <p:sp>
        <p:nvSpPr>
          <p:cNvPr id="298" name="Google Shape;274;p40"/>
          <p:cNvSpPr txBox="1"/>
          <p:nvPr/>
        </p:nvSpPr>
        <p:spPr>
          <a:xfrm>
            <a:off x="2107114" y="4401306"/>
            <a:ext cx="2166399" cy="8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indent="186261" algn="ctr">
              <a:defRPr sz="1300">
                <a:solidFill>
                  <a:srgbClr val="DCE128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Members are directed to the nearest network pharmacy </a:t>
            </a:r>
          </a:p>
        </p:txBody>
      </p:sp>
      <p:sp>
        <p:nvSpPr>
          <p:cNvPr id="299" name="Google Shape;274;p40"/>
          <p:cNvSpPr txBox="1"/>
          <p:nvPr/>
        </p:nvSpPr>
        <p:spPr>
          <a:xfrm>
            <a:off x="3950620" y="4401306"/>
            <a:ext cx="2166400" cy="8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indent="186261" algn="ctr">
              <a:defRPr sz="1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An electronic voucher is sent to the member on their cellphone</a:t>
            </a:r>
          </a:p>
        </p:txBody>
      </p:sp>
      <p:sp>
        <p:nvSpPr>
          <p:cNvPr id="300" name="Google Shape;274;p40"/>
          <p:cNvSpPr txBox="1"/>
          <p:nvPr/>
        </p:nvSpPr>
        <p:spPr>
          <a:xfrm>
            <a:off x="5808605" y="4401306"/>
            <a:ext cx="2166400" cy="8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indent="186261" algn="ctr">
              <a:defRPr sz="1300">
                <a:solidFill>
                  <a:srgbClr val="DCE128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Members present the voucher to see the nurse or pharmacist</a:t>
            </a:r>
          </a:p>
        </p:txBody>
      </p:sp>
      <p:sp>
        <p:nvSpPr>
          <p:cNvPr id="301" name="Google Shape;274;p40"/>
          <p:cNvSpPr txBox="1"/>
          <p:nvPr/>
        </p:nvSpPr>
        <p:spPr>
          <a:xfrm>
            <a:off x="7652112" y="4401306"/>
            <a:ext cx="2166400" cy="8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indent="186261" algn="ctr">
              <a:defRPr sz="1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The nurse or pharmacist will screen for symptoms</a:t>
            </a:r>
          </a:p>
        </p:txBody>
      </p:sp>
      <p:sp>
        <p:nvSpPr>
          <p:cNvPr id="302" name="Google Shape;274;p40"/>
          <p:cNvSpPr txBox="1"/>
          <p:nvPr/>
        </p:nvSpPr>
        <p:spPr>
          <a:xfrm>
            <a:off x="9587748" y="4401304"/>
            <a:ext cx="2166400" cy="4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indent="186261" algn="ctr">
              <a:defRPr sz="1300">
                <a:solidFill>
                  <a:srgbClr val="DCE128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Medication is provided</a:t>
            </a:r>
          </a:p>
        </p:txBody>
      </p:sp>
      <p:grpSp>
        <p:nvGrpSpPr>
          <p:cNvPr id="305" name="Oval 21"/>
          <p:cNvGrpSpPr/>
          <p:nvPr/>
        </p:nvGrpSpPr>
        <p:grpSpPr>
          <a:xfrm>
            <a:off x="6661367" y="2575928"/>
            <a:ext cx="524799" cy="524799"/>
            <a:chOff x="0" y="0"/>
            <a:chExt cx="524798" cy="524798"/>
          </a:xfrm>
        </p:grpSpPr>
        <p:sp>
          <p:nvSpPr>
            <p:cNvPr id="303" name="Circle"/>
            <p:cNvSpPr/>
            <p:nvPr/>
          </p:nvSpPr>
          <p:spPr>
            <a:xfrm>
              <a:off x="-1" y="-1"/>
              <a:ext cx="524800" cy="524800"/>
            </a:xfrm>
            <a:prstGeom prst="ellipse">
              <a:avLst/>
            </a:prstGeom>
            <a:solidFill>
              <a:srgbClr val="DCE128"/>
            </a:solidFill>
            <a:ln w="38100" cap="flat">
              <a:solidFill>
                <a:srgbClr val="DCE1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4" name="4"/>
            <p:cNvSpPr txBox="1"/>
            <p:nvPr/>
          </p:nvSpPr>
          <p:spPr>
            <a:xfrm>
              <a:off x="141624" y="32528"/>
              <a:ext cx="241549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4</a:t>
              </a:r>
            </a:p>
          </p:txBody>
        </p:sp>
      </p:grpSp>
      <p:pic>
        <p:nvPicPr>
          <p:cNvPr id="30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500" y="2792851"/>
            <a:ext cx="1744134" cy="174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cture 25" descr="Picture 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4415" y="2793895"/>
            <a:ext cx="1744134" cy="174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icture 27" descr="Picture 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4378" y="2792851"/>
            <a:ext cx="1744134" cy="174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icture 31" descr="Picture 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09310" y="2800731"/>
            <a:ext cx="1744134" cy="174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33" descr="Picture 3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99628" y="2781326"/>
            <a:ext cx="1744134" cy="17441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Oval 18"/>
          <p:cNvGrpSpPr/>
          <p:nvPr/>
        </p:nvGrpSpPr>
        <p:grpSpPr>
          <a:xfrm>
            <a:off x="1093267" y="2575928"/>
            <a:ext cx="524799" cy="524799"/>
            <a:chOff x="0" y="0"/>
            <a:chExt cx="524798" cy="524798"/>
          </a:xfrm>
        </p:grpSpPr>
        <p:sp>
          <p:nvSpPr>
            <p:cNvPr id="311" name="Circle"/>
            <p:cNvSpPr/>
            <p:nvPr/>
          </p:nvSpPr>
          <p:spPr>
            <a:xfrm>
              <a:off x="-1" y="-1"/>
              <a:ext cx="524800" cy="524800"/>
            </a:xfrm>
            <a:prstGeom prst="ellipse">
              <a:avLst/>
            </a:prstGeom>
            <a:solidFill>
              <a:srgbClr val="DCE128"/>
            </a:solidFill>
            <a:ln w="38100" cap="flat">
              <a:solidFill>
                <a:srgbClr val="DCE1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2" name="1"/>
            <p:cNvSpPr txBox="1"/>
            <p:nvPr/>
          </p:nvSpPr>
          <p:spPr>
            <a:xfrm>
              <a:off x="141624" y="32528"/>
              <a:ext cx="241549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316" name="Oval 19"/>
          <p:cNvGrpSpPr/>
          <p:nvPr/>
        </p:nvGrpSpPr>
        <p:grpSpPr>
          <a:xfrm>
            <a:off x="2973161" y="2575928"/>
            <a:ext cx="524799" cy="524799"/>
            <a:chOff x="0" y="0"/>
            <a:chExt cx="524798" cy="524798"/>
          </a:xfrm>
        </p:grpSpPr>
        <p:sp>
          <p:nvSpPr>
            <p:cNvPr id="314" name="Circle"/>
            <p:cNvSpPr/>
            <p:nvPr/>
          </p:nvSpPr>
          <p:spPr>
            <a:xfrm>
              <a:off x="-1" y="-1"/>
              <a:ext cx="524800" cy="524800"/>
            </a:xfrm>
            <a:prstGeom prst="ellipse">
              <a:avLst/>
            </a:prstGeom>
            <a:solidFill>
              <a:srgbClr val="DCE128"/>
            </a:solidFill>
            <a:ln w="38100" cap="flat">
              <a:solidFill>
                <a:srgbClr val="DCE1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5" name="2"/>
            <p:cNvSpPr txBox="1"/>
            <p:nvPr/>
          </p:nvSpPr>
          <p:spPr>
            <a:xfrm>
              <a:off x="141624" y="32528"/>
              <a:ext cx="241549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319" name="Oval 20"/>
          <p:cNvGrpSpPr/>
          <p:nvPr/>
        </p:nvGrpSpPr>
        <p:grpSpPr>
          <a:xfrm>
            <a:off x="4892845" y="2575928"/>
            <a:ext cx="524799" cy="524799"/>
            <a:chOff x="0" y="0"/>
            <a:chExt cx="524798" cy="524798"/>
          </a:xfrm>
        </p:grpSpPr>
        <p:sp>
          <p:nvSpPr>
            <p:cNvPr id="317" name="Circle"/>
            <p:cNvSpPr/>
            <p:nvPr/>
          </p:nvSpPr>
          <p:spPr>
            <a:xfrm>
              <a:off x="-1" y="-1"/>
              <a:ext cx="524800" cy="524800"/>
            </a:xfrm>
            <a:prstGeom prst="ellipse">
              <a:avLst/>
            </a:prstGeom>
            <a:solidFill>
              <a:srgbClr val="DCE128"/>
            </a:solidFill>
            <a:ln w="38100" cap="flat">
              <a:solidFill>
                <a:srgbClr val="DCE1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8" name="3"/>
            <p:cNvSpPr txBox="1"/>
            <p:nvPr/>
          </p:nvSpPr>
          <p:spPr>
            <a:xfrm>
              <a:off x="141624" y="32528"/>
              <a:ext cx="241549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322" name="Oval 22"/>
          <p:cNvGrpSpPr/>
          <p:nvPr/>
        </p:nvGrpSpPr>
        <p:grpSpPr>
          <a:xfrm>
            <a:off x="8483882" y="2575928"/>
            <a:ext cx="524799" cy="524799"/>
            <a:chOff x="0" y="0"/>
            <a:chExt cx="524798" cy="524798"/>
          </a:xfrm>
        </p:grpSpPr>
        <p:sp>
          <p:nvSpPr>
            <p:cNvPr id="320" name="Circle"/>
            <p:cNvSpPr/>
            <p:nvPr/>
          </p:nvSpPr>
          <p:spPr>
            <a:xfrm>
              <a:off x="-1" y="-1"/>
              <a:ext cx="524800" cy="524800"/>
            </a:xfrm>
            <a:prstGeom prst="ellipse">
              <a:avLst/>
            </a:prstGeom>
            <a:solidFill>
              <a:srgbClr val="DCE128"/>
            </a:solidFill>
            <a:ln w="38100" cap="flat">
              <a:solidFill>
                <a:srgbClr val="DCE1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1" name="5"/>
            <p:cNvSpPr txBox="1"/>
            <p:nvPr/>
          </p:nvSpPr>
          <p:spPr>
            <a:xfrm>
              <a:off x="141624" y="32528"/>
              <a:ext cx="241549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5</a:t>
              </a:r>
            </a:p>
          </p:txBody>
        </p:sp>
      </p:grpSp>
      <p:grpSp>
        <p:nvGrpSpPr>
          <p:cNvPr id="325" name="Oval 23"/>
          <p:cNvGrpSpPr/>
          <p:nvPr/>
        </p:nvGrpSpPr>
        <p:grpSpPr>
          <a:xfrm>
            <a:off x="10432088" y="2575928"/>
            <a:ext cx="524799" cy="524799"/>
            <a:chOff x="0" y="0"/>
            <a:chExt cx="524798" cy="524798"/>
          </a:xfrm>
        </p:grpSpPr>
        <p:sp>
          <p:nvSpPr>
            <p:cNvPr id="323" name="Circle"/>
            <p:cNvSpPr/>
            <p:nvPr/>
          </p:nvSpPr>
          <p:spPr>
            <a:xfrm>
              <a:off x="-1" y="-1"/>
              <a:ext cx="524800" cy="524800"/>
            </a:xfrm>
            <a:prstGeom prst="ellipse">
              <a:avLst/>
            </a:prstGeom>
            <a:solidFill>
              <a:srgbClr val="DCE128"/>
            </a:solidFill>
            <a:ln w="38100" cap="flat">
              <a:solidFill>
                <a:srgbClr val="DCE1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4" name="6"/>
            <p:cNvSpPr txBox="1"/>
            <p:nvPr/>
          </p:nvSpPr>
          <p:spPr>
            <a:xfrm>
              <a:off x="141624" y="32528"/>
              <a:ext cx="241549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6</a:t>
              </a:r>
            </a:p>
          </p:txBody>
        </p:sp>
      </p:grpSp>
      <p:pic>
        <p:nvPicPr>
          <p:cNvPr id="326" name="Picture 29" descr="Picture 2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29347" y="2792851"/>
            <a:ext cx="1744134" cy="1744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242;p36"/>
          <p:cNvSpPr txBox="1"/>
          <p:nvPr/>
        </p:nvSpPr>
        <p:spPr>
          <a:xfrm>
            <a:off x="554466" y="948433"/>
            <a:ext cx="11206402" cy="227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HEALTHCHECK</a:t>
            </a:r>
          </a:p>
          <a:p>
            <a:pPr>
              <a:defRPr sz="2400"/>
            </a:pPr>
          </a:p>
          <a:p>
            <a:pPr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Voucher holders inform the pharmacist that they </a:t>
            </a:r>
          </a:p>
          <a:p>
            <a:pPr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are attending the clinic to conduct a Health </a:t>
            </a:r>
          </a:p>
          <a:p>
            <a:pPr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Check. </a:t>
            </a:r>
          </a:p>
          <a:p>
            <a:pPr>
              <a:defRPr sz="14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>
              <a:defRPr b="1" sz="1400">
                <a:solidFill>
                  <a:srgbClr val="DCE128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t>This includes: </a:t>
            </a:r>
          </a:p>
        </p:txBody>
      </p:sp>
      <p:sp>
        <p:nvSpPr>
          <p:cNvPr id="329" name="Google Shape;83;p18"/>
          <p:cNvSpPr txBox="1"/>
          <p:nvPr/>
        </p:nvSpPr>
        <p:spPr>
          <a:xfrm>
            <a:off x="726766" y="124966"/>
            <a:ext cx="2870879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FeelBetterFast</a:t>
            </a:r>
          </a:p>
        </p:txBody>
      </p:sp>
      <p:sp>
        <p:nvSpPr>
          <p:cNvPr id="330" name="Google Shape;274;p40"/>
          <p:cNvSpPr txBox="1"/>
          <p:nvPr/>
        </p:nvSpPr>
        <p:spPr>
          <a:xfrm>
            <a:off x="922150" y="4975033"/>
            <a:ext cx="2166400" cy="4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Blood Pressure</a:t>
            </a:r>
          </a:p>
        </p:txBody>
      </p:sp>
      <p:sp>
        <p:nvSpPr>
          <p:cNvPr id="331" name="Google Shape;274;p40"/>
          <p:cNvSpPr txBox="1"/>
          <p:nvPr/>
        </p:nvSpPr>
        <p:spPr>
          <a:xfrm>
            <a:off x="2983478" y="4975033"/>
            <a:ext cx="2166400" cy="4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Glucose Levels</a:t>
            </a:r>
          </a:p>
        </p:txBody>
      </p:sp>
      <p:sp>
        <p:nvSpPr>
          <p:cNvPr id="332" name="Google Shape;274;p40"/>
          <p:cNvSpPr txBox="1"/>
          <p:nvPr/>
        </p:nvSpPr>
        <p:spPr>
          <a:xfrm>
            <a:off x="4981962" y="4975033"/>
            <a:ext cx="2166400" cy="4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Cholesterol</a:t>
            </a:r>
          </a:p>
        </p:txBody>
      </p:sp>
      <p:sp>
        <p:nvSpPr>
          <p:cNvPr id="333" name="Google Shape;274;p40"/>
          <p:cNvSpPr txBox="1"/>
          <p:nvPr/>
        </p:nvSpPr>
        <p:spPr>
          <a:xfrm>
            <a:off x="7005581" y="4975033"/>
            <a:ext cx="2166400" cy="4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Smoking Status</a:t>
            </a:r>
          </a:p>
        </p:txBody>
      </p:sp>
      <p:sp>
        <p:nvSpPr>
          <p:cNvPr id="334" name="Google Shape;274;p40"/>
          <p:cNvSpPr txBox="1"/>
          <p:nvPr/>
        </p:nvSpPr>
        <p:spPr>
          <a:xfrm>
            <a:off x="9205169" y="4975033"/>
            <a:ext cx="2166400" cy="4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Weight</a:t>
            </a:r>
          </a:p>
        </p:txBody>
      </p:sp>
      <p:sp>
        <p:nvSpPr>
          <p:cNvPr id="335" name="Rectangle 1"/>
          <p:cNvSpPr txBox="1"/>
          <p:nvPr/>
        </p:nvSpPr>
        <p:spPr>
          <a:xfrm>
            <a:off x="4095006" y="5630836"/>
            <a:ext cx="367064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/>
            <a:r>
              <a:t>The member will be provided with a report</a:t>
            </a:r>
          </a:p>
        </p:txBody>
      </p:sp>
      <p:sp>
        <p:nvSpPr>
          <p:cNvPr id="336" name="Rectangle 4"/>
          <p:cNvSpPr/>
          <p:nvPr/>
        </p:nvSpPr>
        <p:spPr>
          <a:xfrm>
            <a:off x="4049286" y="5630836"/>
            <a:ext cx="4093429" cy="348814"/>
          </a:xfrm>
          <a:prstGeom prst="rect">
            <a:avLst/>
          </a:prstGeom>
          <a:ln w="19050">
            <a:solidFill>
              <a:srgbClr val="DCE128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37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8202" y="3266976"/>
            <a:ext cx="1744135" cy="174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19" descr="Picture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9531" y="3230900"/>
            <a:ext cx="1744134" cy="174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1020" y="3272390"/>
            <a:ext cx="1744134" cy="174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icture 23" descr="Picture 2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68788" y="3248939"/>
            <a:ext cx="1744134" cy="174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25" descr="Picture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83911" y="3266976"/>
            <a:ext cx="1744134" cy="1744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arallelogram 3"/>
          <p:cNvSpPr/>
          <p:nvPr/>
        </p:nvSpPr>
        <p:spPr>
          <a:xfrm>
            <a:off x="448779" y="4228"/>
            <a:ext cx="5055125" cy="6873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562"/>
                </a:moveTo>
                <a:lnTo>
                  <a:pt x="10876" y="0"/>
                </a:lnTo>
                <a:lnTo>
                  <a:pt x="21600" y="38"/>
                </a:lnTo>
                <a:lnTo>
                  <a:pt x="10724" y="21600"/>
                </a:lnTo>
                <a:lnTo>
                  <a:pt x="0" y="21562"/>
                </a:lnTo>
                <a:close/>
              </a:path>
            </a:pathLst>
          </a:cu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  <p:sp>
        <p:nvSpPr>
          <p:cNvPr id="114" name="Rectangle 4"/>
          <p:cNvSpPr/>
          <p:nvPr/>
        </p:nvSpPr>
        <p:spPr>
          <a:xfrm>
            <a:off x="-21684" y="4227"/>
            <a:ext cx="3860600" cy="684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7361" y="21562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  <p:sp>
        <p:nvSpPr>
          <p:cNvPr id="115" name="Title 1"/>
          <p:cNvSpPr txBox="1"/>
          <p:nvPr/>
        </p:nvSpPr>
        <p:spPr>
          <a:xfrm>
            <a:off x="3472796" y="411530"/>
            <a:ext cx="8699049" cy="10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750" tIns="121750" rIns="121750" bIns="121750">
            <a:spAutoFit/>
          </a:bodyPr>
          <a:lstStyle>
            <a:lvl1pPr>
              <a:lnSpc>
                <a:spcPts val="5900"/>
              </a:lnSpc>
              <a:defRPr sz="5800">
                <a:solidFill>
                  <a:srgbClr val="DCE128"/>
                </a:solidFill>
                <a:latin typeface="Cocogoose"/>
                <a:ea typeface="Cocogoose"/>
                <a:cs typeface="Cocogoose"/>
                <a:sym typeface="Cocogoose"/>
              </a:defRPr>
            </a:lvl1pPr>
          </a:lstStyle>
          <a:p>
            <a:pPr/>
            <a:r>
              <a:t>GROCERY COUPONS</a:t>
            </a:r>
          </a:p>
        </p:txBody>
      </p:sp>
      <p:sp>
        <p:nvSpPr>
          <p:cNvPr id="116" name="Google Shape;63;p15"/>
          <p:cNvSpPr txBox="1"/>
          <p:nvPr/>
        </p:nvSpPr>
        <p:spPr>
          <a:xfrm>
            <a:off x="611571" y="106585"/>
            <a:ext cx="3759760" cy="446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750" tIns="121750" rIns="121750" bIns="121750">
            <a:spAutoFit/>
          </a:bodyPr>
          <a:lstStyle>
            <a:lvl1pPr>
              <a:defRPr sz="13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lvl1pPr>
          </a:lstStyle>
          <a:p>
            <a:pPr/>
            <a:r>
              <a:t>Lifestyle Services</a:t>
            </a:r>
          </a:p>
        </p:txBody>
      </p:sp>
      <p:pic>
        <p:nvPicPr>
          <p:cNvPr id="117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751" y="129040"/>
            <a:ext cx="456636" cy="405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traight Connector 18"/>
          <p:cNvSpPr/>
          <p:nvPr/>
        </p:nvSpPr>
        <p:spPr>
          <a:xfrm>
            <a:off x="4371330" y="1602454"/>
            <a:ext cx="5792030" cy="1"/>
          </a:xfrm>
          <a:prstGeom prst="line">
            <a:avLst/>
          </a:prstGeom>
          <a:ln w="25400">
            <a:solidFill>
              <a:srgbClr val="EC6C4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19" name="TextBox 1"/>
          <p:cNvSpPr txBox="1"/>
          <p:nvPr/>
        </p:nvSpPr>
        <p:spPr>
          <a:xfrm>
            <a:off x="8419600" y="1784661"/>
            <a:ext cx="3344460" cy="376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Help your members stretch their monthly budgets.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Our mobile grocery coupons offers savings on 50 items 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which can be redeemed 5 times each month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Members receive a WhatsApp or SMS with a link to a white labelled coupon platform.</a:t>
            </a: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</a:p>
          <a:p>
            <a:pPr>
              <a:defRPr sz="14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The service can be positioned as a tangible benefit of cost savings, which saves the member money which effectively decreases the cost of your services.</a:t>
            </a:r>
          </a:p>
        </p:txBody>
      </p:sp>
      <p:pic>
        <p:nvPicPr>
          <p:cNvPr id="120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445" y="2830191"/>
            <a:ext cx="8285770" cy="2336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335" y="4228"/>
            <a:ext cx="8917332" cy="684954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Google Shape;83;p18"/>
          <p:cNvSpPr txBox="1"/>
          <p:nvPr/>
        </p:nvSpPr>
        <p:spPr>
          <a:xfrm>
            <a:off x="589170" y="136827"/>
            <a:ext cx="2863804" cy="39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Accident Guardian</a:t>
            </a:r>
          </a:p>
        </p:txBody>
      </p:sp>
      <p:sp>
        <p:nvSpPr>
          <p:cNvPr id="124" name="Straight Connector 2"/>
          <p:cNvSpPr/>
          <p:nvPr/>
        </p:nvSpPr>
        <p:spPr>
          <a:xfrm>
            <a:off x="524670" y="1030683"/>
            <a:ext cx="7294275" cy="1"/>
          </a:xfrm>
          <a:prstGeom prst="line">
            <a:avLst/>
          </a:prstGeom>
          <a:ln w="25400">
            <a:solidFill>
              <a:srgbClr val="EC6C4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Google Shape;448;p63"/>
          <p:cNvSpPr txBox="1"/>
          <p:nvPr/>
        </p:nvSpPr>
        <p:spPr>
          <a:xfrm>
            <a:off x="420423" y="361156"/>
            <a:ext cx="10196680" cy="713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/>
          <a:p>
            <a:pPr>
              <a:defRPr b="1" sz="3100">
                <a:solidFill>
                  <a:srgbClr val="DCE028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SERVICES </a:t>
            </a:r>
            <a:r>
              <a:rPr>
                <a:solidFill>
                  <a:srgbClr val="50A9A0"/>
                </a:solidFill>
              </a:rPr>
              <a:t>COUPONS – SAMPLE SAVINGS</a:t>
            </a:r>
          </a:p>
        </p:txBody>
      </p:sp>
      <p:pic>
        <p:nvPicPr>
          <p:cNvPr id="12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37" y="1941982"/>
            <a:ext cx="7102833" cy="299805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Parallelogram 4"/>
          <p:cNvSpPr/>
          <p:nvPr/>
        </p:nvSpPr>
        <p:spPr>
          <a:xfrm>
            <a:off x="8409361" y="0"/>
            <a:ext cx="3803961" cy="6882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737" y="0"/>
                </a:lnTo>
                <a:lnTo>
                  <a:pt x="21600" y="31"/>
                </a:lnTo>
                <a:lnTo>
                  <a:pt x="21496" y="21507"/>
                </a:lnTo>
                <a:lnTo>
                  <a:pt x="0" y="21600"/>
                </a:lnTo>
                <a:close/>
              </a:path>
            </a:pathLst>
          </a:cu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50A9A0"/>
                </a:solidFill>
              </a:defRPr>
            </a:pPr>
          </a:p>
        </p:txBody>
      </p:sp>
      <p:sp>
        <p:nvSpPr>
          <p:cNvPr id="128" name="Title 1"/>
          <p:cNvSpPr txBox="1"/>
          <p:nvPr/>
        </p:nvSpPr>
        <p:spPr>
          <a:xfrm>
            <a:off x="8973788" y="2578087"/>
            <a:ext cx="2964239" cy="2738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750" tIns="121750" rIns="121750" bIns="121750">
            <a:spAutoFit/>
          </a:bodyPr>
          <a:lstStyle/>
          <a:p>
            <a:pPr algn="r">
              <a:lnSpc>
                <a:spcPts val="5000"/>
              </a:lnSpc>
              <a:defRPr sz="28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Save R</a:t>
            </a:r>
            <a:r>
              <a:rPr b="1">
                <a:latin typeface="Gotham Medium"/>
                <a:ea typeface="Gotham Medium"/>
                <a:cs typeface="Gotham Medium"/>
                <a:sym typeface="Gotham Medium"/>
              </a:rPr>
              <a:t>100</a:t>
            </a:r>
            <a:r>
              <a:t> every time purchasing these staple items</a:t>
            </a:r>
          </a:p>
        </p:txBody>
      </p:sp>
      <p:sp>
        <p:nvSpPr>
          <p:cNvPr id="129" name="TextBox 3"/>
          <p:cNvSpPr txBox="1"/>
          <p:nvPr/>
        </p:nvSpPr>
        <p:spPr>
          <a:xfrm>
            <a:off x="634890" y="5762919"/>
            <a:ext cx="731621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Coupons are redeemable at Checkers, Checkers Hyper and Shoprite Stores nationwide</a:t>
            </a:r>
          </a:p>
        </p:txBody>
      </p:sp>
      <p:sp>
        <p:nvSpPr>
          <p:cNvPr id="130" name="Parallelogram 5"/>
          <p:cNvSpPr/>
          <p:nvPr/>
        </p:nvSpPr>
        <p:spPr>
          <a:xfrm>
            <a:off x="8226969" y="0"/>
            <a:ext cx="2050404" cy="6882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9871" y="0"/>
                </a:lnTo>
                <a:lnTo>
                  <a:pt x="21600" y="0"/>
                </a:lnTo>
                <a:lnTo>
                  <a:pt x="1729" y="21600"/>
                </a:lnTo>
                <a:close/>
              </a:path>
            </a:pathLst>
          </a:custGeom>
          <a:solidFill>
            <a:srgbClr val="EB6C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9"/>
          <p:cNvSpPr/>
          <p:nvPr/>
        </p:nvSpPr>
        <p:spPr>
          <a:xfrm>
            <a:off x="7517" y="-18281"/>
            <a:ext cx="12176967" cy="1167304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  <p:sp>
        <p:nvSpPr>
          <p:cNvPr id="133" name="Google Shape;448;p63"/>
          <p:cNvSpPr txBox="1"/>
          <p:nvPr/>
        </p:nvSpPr>
        <p:spPr>
          <a:xfrm>
            <a:off x="403850" y="258000"/>
            <a:ext cx="10196680" cy="713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>
              <a:defRPr b="1" sz="31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lvl1pPr>
          </a:lstStyle>
          <a:p>
            <a:pPr/>
            <a:r>
              <a:t>COUPONS – SAMPLE SELECTION</a:t>
            </a:r>
          </a:p>
        </p:txBody>
      </p:sp>
      <p:sp>
        <p:nvSpPr>
          <p:cNvPr id="134" name="TextBox 3"/>
          <p:cNvSpPr txBox="1"/>
          <p:nvPr/>
        </p:nvSpPr>
        <p:spPr>
          <a:xfrm>
            <a:off x="637818" y="1240521"/>
            <a:ext cx="322052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5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Condiments and </a:t>
            </a:r>
          </a:p>
          <a:p>
            <a:pPr algn="ctr">
              <a:defRPr sz="1500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t>Sauces</a:t>
            </a:r>
          </a:p>
        </p:txBody>
      </p:sp>
      <p:sp>
        <p:nvSpPr>
          <p:cNvPr id="135" name="TextBox 14"/>
          <p:cNvSpPr txBox="1"/>
          <p:nvPr/>
        </p:nvSpPr>
        <p:spPr>
          <a:xfrm>
            <a:off x="779029" y="3461139"/>
            <a:ext cx="112442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pic>
        <p:nvPicPr>
          <p:cNvPr id="13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0" t="0" r="6" b="0"/>
          <a:stretch>
            <a:fillRect/>
          </a:stretch>
        </p:blipFill>
        <p:spPr>
          <a:xfrm>
            <a:off x="733309" y="2044087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37" name="TextBox 24"/>
          <p:cNvSpPr txBox="1"/>
          <p:nvPr/>
        </p:nvSpPr>
        <p:spPr>
          <a:xfrm>
            <a:off x="770444" y="5727608"/>
            <a:ext cx="1168987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pic>
        <p:nvPicPr>
          <p:cNvPr id="138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276" y="4221719"/>
            <a:ext cx="1163604" cy="1386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2" y="0"/>
                </a:moveTo>
                <a:cubicBezTo>
                  <a:pt x="1614" y="0"/>
                  <a:pt x="0" y="1355"/>
                  <a:pt x="0" y="3023"/>
                </a:cubicBezTo>
                <a:lnTo>
                  <a:pt x="0" y="21600"/>
                </a:lnTo>
                <a:lnTo>
                  <a:pt x="17998" y="21600"/>
                </a:lnTo>
                <a:cubicBezTo>
                  <a:pt x="19986" y="21600"/>
                  <a:pt x="21600" y="20245"/>
                  <a:pt x="21600" y="18577"/>
                </a:cubicBezTo>
                <a:lnTo>
                  <a:pt x="21600" y="0"/>
                </a:lnTo>
                <a:lnTo>
                  <a:pt x="3602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39" name="TextBox 27"/>
          <p:cNvSpPr txBox="1"/>
          <p:nvPr/>
        </p:nvSpPr>
        <p:spPr>
          <a:xfrm>
            <a:off x="2607750" y="3474230"/>
            <a:ext cx="112442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pic>
        <p:nvPicPr>
          <p:cNvPr id="140" name="Picture 28" descr="Picture 28"/>
          <p:cNvPicPr>
            <a:picLocks noChangeAspect="1"/>
          </p:cNvPicPr>
          <p:nvPr/>
        </p:nvPicPr>
        <p:blipFill>
          <a:blip r:embed="rId4">
            <a:extLst/>
          </a:blip>
          <a:srcRect l="0" t="0" r="0" b="3"/>
          <a:stretch>
            <a:fillRect/>
          </a:stretch>
        </p:blipFill>
        <p:spPr>
          <a:xfrm>
            <a:off x="2486091" y="2044087"/>
            <a:ext cx="1238941" cy="138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8" y="0"/>
                </a:moveTo>
                <a:cubicBezTo>
                  <a:pt x="1610" y="0"/>
                  <a:pt x="0" y="1439"/>
                  <a:pt x="0" y="3216"/>
                </a:cubicBezTo>
                <a:lnTo>
                  <a:pt x="0" y="21600"/>
                </a:lnTo>
                <a:lnTo>
                  <a:pt x="17995" y="21600"/>
                </a:lnTo>
                <a:cubicBezTo>
                  <a:pt x="19983" y="21600"/>
                  <a:pt x="21600" y="20161"/>
                  <a:pt x="21600" y="18384"/>
                </a:cubicBezTo>
                <a:lnTo>
                  <a:pt x="21600" y="0"/>
                </a:ln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41" name="TextBox 33"/>
          <p:cNvSpPr txBox="1"/>
          <p:nvPr/>
        </p:nvSpPr>
        <p:spPr>
          <a:xfrm>
            <a:off x="2607750" y="5729206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pic>
        <p:nvPicPr>
          <p:cNvPr id="142" name="Picture 31" descr="Picture 31"/>
          <p:cNvPicPr>
            <a:picLocks noChangeAspect="1"/>
          </p:cNvPicPr>
          <p:nvPr/>
        </p:nvPicPr>
        <p:blipFill>
          <a:blip r:embed="rId5">
            <a:extLst/>
          </a:blip>
          <a:srcRect l="0" t="0" r="0" b="3"/>
          <a:stretch>
            <a:fillRect/>
          </a:stretch>
        </p:blipFill>
        <p:spPr>
          <a:xfrm>
            <a:off x="2481334" y="4221660"/>
            <a:ext cx="1238940" cy="138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8" y="0"/>
                </a:moveTo>
                <a:cubicBezTo>
                  <a:pt x="1610" y="0"/>
                  <a:pt x="0" y="1439"/>
                  <a:pt x="0" y="3216"/>
                </a:cubicBezTo>
                <a:lnTo>
                  <a:pt x="0" y="21600"/>
                </a:lnTo>
                <a:lnTo>
                  <a:pt x="17995" y="21600"/>
                </a:lnTo>
                <a:cubicBezTo>
                  <a:pt x="19983" y="21600"/>
                  <a:pt x="21600" y="20161"/>
                  <a:pt x="21600" y="18384"/>
                </a:cubicBezTo>
                <a:lnTo>
                  <a:pt x="21600" y="0"/>
                </a:ln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43" name="TextBox 38"/>
          <p:cNvSpPr txBox="1"/>
          <p:nvPr/>
        </p:nvSpPr>
        <p:spPr>
          <a:xfrm>
            <a:off x="4596298" y="3479217"/>
            <a:ext cx="123611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pic>
        <p:nvPicPr>
          <p:cNvPr id="144" name="Picture 36" descr="Picture 36"/>
          <p:cNvPicPr>
            <a:picLocks noChangeAspect="1"/>
          </p:cNvPicPr>
          <p:nvPr/>
        </p:nvPicPr>
        <p:blipFill>
          <a:blip r:embed="rId6">
            <a:extLst/>
          </a:blip>
          <a:srcRect l="0" t="0" r="6" b="0"/>
          <a:stretch>
            <a:fillRect/>
          </a:stretch>
        </p:blipFill>
        <p:spPr>
          <a:xfrm>
            <a:off x="4530495" y="2044087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45" name="TextBox 43"/>
          <p:cNvSpPr txBox="1"/>
          <p:nvPr/>
        </p:nvSpPr>
        <p:spPr>
          <a:xfrm>
            <a:off x="6425017" y="3500141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pic>
        <p:nvPicPr>
          <p:cNvPr id="146" name="Picture 41" descr="Picture 41"/>
          <p:cNvPicPr>
            <a:picLocks noChangeAspect="1"/>
          </p:cNvPicPr>
          <p:nvPr/>
        </p:nvPicPr>
        <p:blipFill>
          <a:blip r:embed="rId7">
            <a:extLst/>
          </a:blip>
          <a:srcRect l="0" t="0" r="6" b="0"/>
          <a:stretch>
            <a:fillRect/>
          </a:stretch>
        </p:blipFill>
        <p:spPr>
          <a:xfrm>
            <a:off x="6317265" y="2044088"/>
            <a:ext cx="1235870" cy="1382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47" name="TextBox 48"/>
          <p:cNvSpPr txBox="1"/>
          <p:nvPr/>
        </p:nvSpPr>
        <p:spPr>
          <a:xfrm>
            <a:off x="4596298" y="5709320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pic>
        <p:nvPicPr>
          <p:cNvPr id="148" name="Picture 46" descr="Picture 46"/>
          <p:cNvPicPr>
            <a:picLocks noChangeAspect="1"/>
          </p:cNvPicPr>
          <p:nvPr/>
        </p:nvPicPr>
        <p:blipFill>
          <a:blip r:embed="rId8">
            <a:extLst/>
          </a:blip>
          <a:srcRect l="0" t="0" r="6" b="0"/>
          <a:stretch>
            <a:fillRect/>
          </a:stretch>
        </p:blipFill>
        <p:spPr>
          <a:xfrm>
            <a:off x="4512728" y="4221660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49" name="TextBox 53"/>
          <p:cNvSpPr txBox="1"/>
          <p:nvPr/>
        </p:nvSpPr>
        <p:spPr>
          <a:xfrm>
            <a:off x="6425017" y="5711628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pic>
        <p:nvPicPr>
          <p:cNvPr id="150" name="Picture 51" descr="Picture 51"/>
          <p:cNvPicPr>
            <a:picLocks noChangeAspect="1"/>
          </p:cNvPicPr>
          <p:nvPr/>
        </p:nvPicPr>
        <p:blipFill>
          <a:blip r:embed="rId9">
            <a:extLst/>
          </a:blip>
          <a:srcRect l="0" t="0" r="6" b="0"/>
          <a:stretch>
            <a:fillRect/>
          </a:stretch>
        </p:blipFill>
        <p:spPr>
          <a:xfrm>
            <a:off x="6317265" y="4221658"/>
            <a:ext cx="1235870" cy="1382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51" name="TextBox 54"/>
          <p:cNvSpPr txBox="1"/>
          <p:nvPr/>
        </p:nvSpPr>
        <p:spPr>
          <a:xfrm>
            <a:off x="4286968" y="1240523"/>
            <a:ext cx="3220526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Spreads</a:t>
            </a:r>
          </a:p>
        </p:txBody>
      </p:sp>
      <p:sp>
        <p:nvSpPr>
          <p:cNvPr id="152" name="TextBox 57"/>
          <p:cNvSpPr txBox="1"/>
          <p:nvPr/>
        </p:nvSpPr>
        <p:spPr>
          <a:xfrm>
            <a:off x="8370266" y="3476907"/>
            <a:ext cx="123611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sp>
        <p:nvSpPr>
          <p:cNvPr id="153" name="TextBox 60"/>
          <p:cNvSpPr txBox="1"/>
          <p:nvPr/>
        </p:nvSpPr>
        <p:spPr>
          <a:xfrm>
            <a:off x="10180373" y="3497831"/>
            <a:ext cx="125059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sp>
        <p:nvSpPr>
          <p:cNvPr id="154" name="TextBox 63"/>
          <p:cNvSpPr txBox="1"/>
          <p:nvPr/>
        </p:nvSpPr>
        <p:spPr>
          <a:xfrm>
            <a:off x="8370268" y="5707007"/>
            <a:ext cx="125059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sp>
        <p:nvSpPr>
          <p:cNvPr id="155" name="TextBox 66"/>
          <p:cNvSpPr txBox="1"/>
          <p:nvPr/>
        </p:nvSpPr>
        <p:spPr>
          <a:xfrm>
            <a:off x="10143143" y="5709320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pic>
        <p:nvPicPr>
          <p:cNvPr id="156" name="Picture 67" descr="Picture 67"/>
          <p:cNvPicPr>
            <a:picLocks noChangeAspect="1"/>
          </p:cNvPicPr>
          <p:nvPr/>
        </p:nvPicPr>
        <p:blipFill>
          <a:blip r:embed="rId10">
            <a:extLst/>
          </a:blip>
          <a:srcRect l="0" t="0" r="6" b="0"/>
          <a:stretch>
            <a:fillRect/>
          </a:stretch>
        </p:blipFill>
        <p:spPr>
          <a:xfrm>
            <a:off x="8241162" y="2025783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57" name="Picture 68" descr="Picture 68"/>
          <p:cNvPicPr>
            <a:picLocks noChangeAspect="1"/>
          </p:cNvPicPr>
          <p:nvPr/>
        </p:nvPicPr>
        <p:blipFill>
          <a:blip r:embed="rId11">
            <a:extLst/>
          </a:blip>
          <a:srcRect l="0" t="0" r="6" b="0"/>
          <a:stretch>
            <a:fillRect/>
          </a:stretch>
        </p:blipFill>
        <p:spPr>
          <a:xfrm>
            <a:off x="8242009" y="4234327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58" name="Picture 69" descr="Picture 69"/>
          <p:cNvPicPr>
            <a:picLocks noChangeAspect="1"/>
          </p:cNvPicPr>
          <p:nvPr/>
        </p:nvPicPr>
        <p:blipFill>
          <a:blip r:embed="rId12">
            <a:extLst/>
          </a:blip>
          <a:srcRect l="0" t="0" r="6" b="0"/>
          <a:stretch>
            <a:fillRect/>
          </a:stretch>
        </p:blipFill>
        <p:spPr>
          <a:xfrm>
            <a:off x="10037588" y="2025150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59" name="Picture 70" descr="Picture 70"/>
          <p:cNvPicPr>
            <a:picLocks noChangeAspect="1"/>
          </p:cNvPicPr>
          <p:nvPr/>
        </p:nvPicPr>
        <p:blipFill>
          <a:blip r:embed="rId13">
            <a:extLst/>
          </a:blip>
          <a:srcRect l="0" t="0" r="6" b="0"/>
          <a:stretch>
            <a:fillRect/>
          </a:stretch>
        </p:blipFill>
        <p:spPr>
          <a:xfrm>
            <a:off x="10022262" y="4221658"/>
            <a:ext cx="1235870" cy="1382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60" name="TextBox 71"/>
          <p:cNvSpPr txBox="1"/>
          <p:nvPr/>
        </p:nvSpPr>
        <p:spPr>
          <a:xfrm>
            <a:off x="8173211" y="1240523"/>
            <a:ext cx="3220526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Canned Goods</a:t>
            </a:r>
          </a:p>
        </p:txBody>
      </p:sp>
      <p:sp>
        <p:nvSpPr>
          <p:cNvPr id="161" name="Rectangle 10"/>
          <p:cNvSpPr/>
          <p:nvPr/>
        </p:nvSpPr>
        <p:spPr>
          <a:xfrm>
            <a:off x="11928" y="6351323"/>
            <a:ext cx="12176967" cy="506677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  <p:sp>
        <p:nvSpPr>
          <p:cNvPr id="162" name="TextBox 11"/>
          <p:cNvSpPr txBox="1"/>
          <p:nvPr/>
        </p:nvSpPr>
        <p:spPr>
          <a:xfrm>
            <a:off x="6362985" y="6410254"/>
            <a:ext cx="5633728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Over 500 items to choose from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9"/>
          <p:cNvSpPr/>
          <p:nvPr/>
        </p:nvSpPr>
        <p:spPr>
          <a:xfrm>
            <a:off x="7517" y="-18281"/>
            <a:ext cx="12176967" cy="1167304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  <p:sp>
        <p:nvSpPr>
          <p:cNvPr id="165" name="Google Shape;448;p63"/>
          <p:cNvSpPr txBox="1"/>
          <p:nvPr/>
        </p:nvSpPr>
        <p:spPr>
          <a:xfrm>
            <a:off x="403850" y="258000"/>
            <a:ext cx="10196680" cy="713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>
              <a:defRPr b="1" sz="31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lvl1pPr>
          </a:lstStyle>
          <a:p>
            <a:pPr/>
            <a:r>
              <a:t>COUPONS – SAMPLE SELECTION</a:t>
            </a:r>
          </a:p>
        </p:txBody>
      </p:sp>
      <p:sp>
        <p:nvSpPr>
          <p:cNvPr id="166" name="Rectangle 10"/>
          <p:cNvSpPr/>
          <p:nvPr/>
        </p:nvSpPr>
        <p:spPr>
          <a:xfrm>
            <a:off x="11928" y="6351323"/>
            <a:ext cx="12176967" cy="506677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  <p:sp>
        <p:nvSpPr>
          <p:cNvPr id="167" name="TextBox 2"/>
          <p:cNvSpPr txBox="1"/>
          <p:nvPr/>
        </p:nvSpPr>
        <p:spPr>
          <a:xfrm>
            <a:off x="666025" y="1457106"/>
            <a:ext cx="3220526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Frozen Food</a:t>
            </a:r>
          </a:p>
        </p:txBody>
      </p:sp>
      <p:sp>
        <p:nvSpPr>
          <p:cNvPr id="168" name="TextBox 5"/>
          <p:cNvSpPr txBox="1"/>
          <p:nvPr/>
        </p:nvSpPr>
        <p:spPr>
          <a:xfrm>
            <a:off x="807236" y="3626546"/>
            <a:ext cx="12065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169" name="TextBox 6"/>
          <p:cNvSpPr txBox="1"/>
          <p:nvPr/>
        </p:nvSpPr>
        <p:spPr>
          <a:xfrm>
            <a:off x="807237" y="5856649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170" name="TextBox 7"/>
          <p:cNvSpPr txBox="1"/>
          <p:nvPr/>
        </p:nvSpPr>
        <p:spPr>
          <a:xfrm>
            <a:off x="2598204" y="3590893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R20.00 Off</a:t>
            </a:r>
          </a:p>
        </p:txBody>
      </p:sp>
      <p:sp>
        <p:nvSpPr>
          <p:cNvPr id="171" name="TextBox 8"/>
          <p:cNvSpPr txBox="1"/>
          <p:nvPr/>
        </p:nvSpPr>
        <p:spPr>
          <a:xfrm>
            <a:off x="2617341" y="5858960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R20.00 Off</a:t>
            </a:r>
          </a:p>
        </p:txBody>
      </p:sp>
      <p:sp>
        <p:nvSpPr>
          <p:cNvPr id="172" name="TextBox 11"/>
          <p:cNvSpPr txBox="1"/>
          <p:nvPr/>
        </p:nvSpPr>
        <p:spPr>
          <a:xfrm>
            <a:off x="4624504" y="3608971"/>
            <a:ext cx="123611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173" name="TextBox 13"/>
          <p:cNvSpPr txBox="1"/>
          <p:nvPr/>
        </p:nvSpPr>
        <p:spPr>
          <a:xfrm>
            <a:off x="6453223" y="3629895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174" name="TextBox 15"/>
          <p:cNvSpPr txBox="1"/>
          <p:nvPr/>
        </p:nvSpPr>
        <p:spPr>
          <a:xfrm>
            <a:off x="4624504" y="5839074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R20.00 Off</a:t>
            </a:r>
          </a:p>
        </p:txBody>
      </p:sp>
      <p:sp>
        <p:nvSpPr>
          <p:cNvPr id="175" name="TextBox 16"/>
          <p:cNvSpPr txBox="1"/>
          <p:nvPr/>
        </p:nvSpPr>
        <p:spPr>
          <a:xfrm>
            <a:off x="6453225" y="5841381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sp>
        <p:nvSpPr>
          <p:cNvPr id="176" name="TextBox 17"/>
          <p:cNvSpPr txBox="1"/>
          <p:nvPr/>
        </p:nvSpPr>
        <p:spPr>
          <a:xfrm>
            <a:off x="4315174" y="1458815"/>
            <a:ext cx="3220526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Dairy and Desserts</a:t>
            </a:r>
          </a:p>
        </p:txBody>
      </p:sp>
      <p:sp>
        <p:nvSpPr>
          <p:cNvPr id="177" name="TextBox 18"/>
          <p:cNvSpPr txBox="1"/>
          <p:nvPr/>
        </p:nvSpPr>
        <p:spPr>
          <a:xfrm>
            <a:off x="8342630" y="3606660"/>
            <a:ext cx="123611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178" name="TextBox 19"/>
          <p:cNvSpPr txBox="1"/>
          <p:nvPr/>
        </p:nvSpPr>
        <p:spPr>
          <a:xfrm>
            <a:off x="10171348" y="3627585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179" name="TextBox 20"/>
          <p:cNvSpPr txBox="1"/>
          <p:nvPr/>
        </p:nvSpPr>
        <p:spPr>
          <a:xfrm>
            <a:off x="8342630" y="5836763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180" name="TextBox 21"/>
          <p:cNvSpPr txBox="1"/>
          <p:nvPr/>
        </p:nvSpPr>
        <p:spPr>
          <a:xfrm>
            <a:off x="10171350" y="5839074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sp>
        <p:nvSpPr>
          <p:cNvPr id="181" name="TextBox 23"/>
          <p:cNvSpPr txBox="1"/>
          <p:nvPr/>
        </p:nvSpPr>
        <p:spPr>
          <a:xfrm>
            <a:off x="8201418" y="1497842"/>
            <a:ext cx="3220525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Pantry</a:t>
            </a:r>
          </a:p>
        </p:txBody>
      </p:sp>
      <p:pic>
        <p:nvPicPr>
          <p:cNvPr id="182" name="Picture 25" descr="Picture 25"/>
          <p:cNvPicPr>
            <a:picLocks noChangeAspect="1"/>
          </p:cNvPicPr>
          <p:nvPr/>
        </p:nvPicPr>
        <p:blipFill>
          <a:blip r:embed="rId2">
            <a:extLst/>
          </a:blip>
          <a:srcRect l="0" t="0" r="6" b="0"/>
          <a:stretch>
            <a:fillRect/>
          </a:stretch>
        </p:blipFill>
        <p:spPr>
          <a:xfrm>
            <a:off x="761515" y="2175008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83" name="Picture 26" descr="Picture 26"/>
          <p:cNvPicPr>
            <a:picLocks noChangeAspect="1"/>
          </p:cNvPicPr>
          <p:nvPr/>
        </p:nvPicPr>
        <p:blipFill>
          <a:blip r:embed="rId3">
            <a:extLst/>
          </a:blip>
          <a:srcRect l="0" t="0" r="6" b="0"/>
          <a:stretch>
            <a:fillRect/>
          </a:stretch>
        </p:blipFill>
        <p:spPr>
          <a:xfrm>
            <a:off x="2546940" y="2190943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84" name="Picture 29" descr="Picture 29"/>
          <p:cNvPicPr>
            <a:picLocks noChangeAspect="1"/>
          </p:cNvPicPr>
          <p:nvPr/>
        </p:nvPicPr>
        <p:blipFill>
          <a:blip r:embed="rId4">
            <a:extLst/>
          </a:blip>
          <a:srcRect l="0" t="0" r="6" b="0"/>
          <a:stretch>
            <a:fillRect/>
          </a:stretch>
        </p:blipFill>
        <p:spPr>
          <a:xfrm>
            <a:off x="2546940" y="4367576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85" name="Picture 30" descr="Picture 30"/>
          <p:cNvPicPr>
            <a:picLocks noChangeAspect="1"/>
          </p:cNvPicPr>
          <p:nvPr/>
        </p:nvPicPr>
        <p:blipFill>
          <a:blip r:embed="rId5">
            <a:extLst/>
          </a:blip>
          <a:srcRect l="0" t="0" r="6" b="0"/>
          <a:stretch>
            <a:fillRect/>
          </a:stretch>
        </p:blipFill>
        <p:spPr>
          <a:xfrm>
            <a:off x="724461" y="4367576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86" name="Picture 32" descr="Picture 32"/>
          <p:cNvPicPr>
            <a:picLocks noChangeAspect="1"/>
          </p:cNvPicPr>
          <p:nvPr/>
        </p:nvPicPr>
        <p:blipFill>
          <a:blip r:embed="rId6">
            <a:extLst/>
          </a:blip>
          <a:srcRect l="0" t="0" r="6" b="0"/>
          <a:stretch>
            <a:fillRect/>
          </a:stretch>
        </p:blipFill>
        <p:spPr>
          <a:xfrm>
            <a:off x="4578784" y="2190974"/>
            <a:ext cx="1235869" cy="1382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87" name="Picture 34" descr="Picture 34"/>
          <p:cNvPicPr>
            <a:picLocks noChangeAspect="1"/>
          </p:cNvPicPr>
          <p:nvPr/>
        </p:nvPicPr>
        <p:blipFill>
          <a:blip r:embed="rId7">
            <a:extLst/>
          </a:blip>
          <a:srcRect l="0" t="0" r="6" b="0"/>
          <a:stretch>
            <a:fillRect/>
          </a:stretch>
        </p:blipFill>
        <p:spPr>
          <a:xfrm>
            <a:off x="4553980" y="4386534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88" name="Picture 35" descr="Picture 35"/>
          <p:cNvPicPr>
            <a:picLocks noChangeAspect="1"/>
          </p:cNvPicPr>
          <p:nvPr/>
        </p:nvPicPr>
        <p:blipFill>
          <a:blip r:embed="rId8">
            <a:extLst/>
          </a:blip>
          <a:srcRect l="0" t="0" r="6" b="0"/>
          <a:stretch>
            <a:fillRect/>
          </a:stretch>
        </p:blipFill>
        <p:spPr>
          <a:xfrm>
            <a:off x="6333223" y="4367576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89" name="Picture 37" descr="Picture 37"/>
          <p:cNvPicPr>
            <a:picLocks noChangeAspect="1"/>
          </p:cNvPicPr>
          <p:nvPr/>
        </p:nvPicPr>
        <p:blipFill>
          <a:blip r:embed="rId9">
            <a:extLst/>
          </a:blip>
          <a:srcRect l="0" t="0" r="6" b="0"/>
          <a:stretch>
            <a:fillRect/>
          </a:stretch>
        </p:blipFill>
        <p:spPr>
          <a:xfrm>
            <a:off x="6345471" y="2190943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90" name="Picture 39" descr="Picture 39"/>
          <p:cNvPicPr>
            <a:picLocks noChangeAspect="1"/>
          </p:cNvPicPr>
          <p:nvPr/>
        </p:nvPicPr>
        <p:blipFill>
          <a:blip r:embed="rId10">
            <a:extLst/>
          </a:blip>
          <a:srcRect l="0" t="0" r="6" b="0"/>
          <a:stretch>
            <a:fillRect/>
          </a:stretch>
        </p:blipFill>
        <p:spPr>
          <a:xfrm>
            <a:off x="8260415" y="2175008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91" name="Picture 40" descr="Picture 40"/>
          <p:cNvPicPr>
            <a:picLocks noChangeAspect="1"/>
          </p:cNvPicPr>
          <p:nvPr/>
        </p:nvPicPr>
        <p:blipFill>
          <a:blip r:embed="rId11">
            <a:extLst/>
          </a:blip>
          <a:srcRect l="0" t="0" r="6" b="0"/>
          <a:stretch>
            <a:fillRect/>
          </a:stretch>
        </p:blipFill>
        <p:spPr>
          <a:xfrm>
            <a:off x="10049240" y="2190943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92" name="Picture 42" descr="Picture 42"/>
          <p:cNvPicPr>
            <a:picLocks noChangeAspect="1"/>
          </p:cNvPicPr>
          <p:nvPr/>
        </p:nvPicPr>
        <p:blipFill>
          <a:blip r:embed="rId12">
            <a:extLst/>
          </a:blip>
          <a:srcRect l="0" t="0" r="6" b="0"/>
          <a:stretch>
            <a:fillRect/>
          </a:stretch>
        </p:blipFill>
        <p:spPr>
          <a:xfrm>
            <a:off x="8280403" y="4367576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93" name="Picture 44" descr="Picture 44"/>
          <p:cNvPicPr>
            <a:picLocks noChangeAspect="1"/>
          </p:cNvPicPr>
          <p:nvPr/>
        </p:nvPicPr>
        <p:blipFill>
          <a:blip r:embed="rId13">
            <a:extLst/>
          </a:blip>
          <a:srcRect l="0" t="0" r="6" b="0"/>
          <a:stretch>
            <a:fillRect/>
          </a:stretch>
        </p:blipFill>
        <p:spPr>
          <a:xfrm>
            <a:off x="10063598" y="4369765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94" name="TextBox 45"/>
          <p:cNvSpPr txBox="1"/>
          <p:nvPr/>
        </p:nvSpPr>
        <p:spPr>
          <a:xfrm>
            <a:off x="3977990" y="6410254"/>
            <a:ext cx="8018723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50 coupons per month that can each be redeemed 5 times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9"/>
          <p:cNvSpPr/>
          <p:nvPr/>
        </p:nvSpPr>
        <p:spPr>
          <a:xfrm>
            <a:off x="7517" y="-18281"/>
            <a:ext cx="12176967" cy="1167304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  <p:sp>
        <p:nvSpPr>
          <p:cNvPr id="197" name="Google Shape;448;p63"/>
          <p:cNvSpPr txBox="1"/>
          <p:nvPr/>
        </p:nvSpPr>
        <p:spPr>
          <a:xfrm>
            <a:off x="403850" y="258000"/>
            <a:ext cx="10196680" cy="713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>
              <a:defRPr b="1" sz="31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lvl1pPr>
          </a:lstStyle>
          <a:p>
            <a:pPr/>
            <a:r>
              <a:t>COUPONS – SAMPLE SELECTION</a:t>
            </a:r>
          </a:p>
        </p:txBody>
      </p:sp>
      <p:sp>
        <p:nvSpPr>
          <p:cNvPr id="198" name="Rectangle 10"/>
          <p:cNvSpPr/>
          <p:nvPr/>
        </p:nvSpPr>
        <p:spPr>
          <a:xfrm>
            <a:off x="11928" y="6351323"/>
            <a:ext cx="12176967" cy="506677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  <p:sp>
        <p:nvSpPr>
          <p:cNvPr id="199" name="TextBox 3"/>
          <p:cNvSpPr txBox="1"/>
          <p:nvPr/>
        </p:nvSpPr>
        <p:spPr>
          <a:xfrm>
            <a:off x="666025" y="1408574"/>
            <a:ext cx="3220526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solidFill>
                  <a:srgbClr val="595959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Household</a:t>
            </a:r>
          </a:p>
        </p:txBody>
      </p:sp>
      <p:sp>
        <p:nvSpPr>
          <p:cNvPr id="200" name="TextBox 12"/>
          <p:cNvSpPr txBox="1"/>
          <p:nvPr/>
        </p:nvSpPr>
        <p:spPr>
          <a:xfrm>
            <a:off x="863080" y="3644195"/>
            <a:ext cx="12065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sp>
        <p:nvSpPr>
          <p:cNvPr id="201" name="TextBox 14"/>
          <p:cNvSpPr txBox="1"/>
          <p:nvPr/>
        </p:nvSpPr>
        <p:spPr>
          <a:xfrm>
            <a:off x="807237" y="5874298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R20.00 Off</a:t>
            </a:r>
          </a:p>
        </p:txBody>
      </p:sp>
      <p:sp>
        <p:nvSpPr>
          <p:cNvPr id="202" name="TextBox 22"/>
          <p:cNvSpPr txBox="1"/>
          <p:nvPr/>
        </p:nvSpPr>
        <p:spPr>
          <a:xfrm>
            <a:off x="2654571" y="3665120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sp>
        <p:nvSpPr>
          <p:cNvPr id="203" name="TextBox 24"/>
          <p:cNvSpPr txBox="1"/>
          <p:nvPr/>
        </p:nvSpPr>
        <p:spPr>
          <a:xfrm>
            <a:off x="2654572" y="5876607"/>
            <a:ext cx="125059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sp>
        <p:nvSpPr>
          <p:cNvPr id="204" name="TextBox 27"/>
          <p:cNvSpPr txBox="1"/>
          <p:nvPr/>
        </p:nvSpPr>
        <p:spPr>
          <a:xfrm>
            <a:off x="4680348" y="3626618"/>
            <a:ext cx="123611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sp>
        <p:nvSpPr>
          <p:cNvPr id="205" name="TextBox 28"/>
          <p:cNvSpPr txBox="1"/>
          <p:nvPr/>
        </p:nvSpPr>
        <p:spPr>
          <a:xfrm>
            <a:off x="6453223" y="3647542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206" name="TextBox 31"/>
          <p:cNvSpPr txBox="1"/>
          <p:nvPr/>
        </p:nvSpPr>
        <p:spPr>
          <a:xfrm>
            <a:off x="4698965" y="5856721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sp>
        <p:nvSpPr>
          <p:cNvPr id="207" name="TextBox 33"/>
          <p:cNvSpPr txBox="1"/>
          <p:nvPr/>
        </p:nvSpPr>
        <p:spPr>
          <a:xfrm>
            <a:off x="6453225" y="5859029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R10.00 Off</a:t>
            </a:r>
          </a:p>
        </p:txBody>
      </p:sp>
      <p:sp>
        <p:nvSpPr>
          <p:cNvPr id="208" name="TextBox 36"/>
          <p:cNvSpPr txBox="1"/>
          <p:nvPr/>
        </p:nvSpPr>
        <p:spPr>
          <a:xfrm>
            <a:off x="4315174" y="1410283"/>
            <a:ext cx="3220526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solidFill>
                  <a:srgbClr val="595959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Personal Care</a:t>
            </a:r>
          </a:p>
        </p:txBody>
      </p:sp>
      <p:sp>
        <p:nvSpPr>
          <p:cNvPr id="209" name="TextBox 38"/>
          <p:cNvSpPr txBox="1"/>
          <p:nvPr/>
        </p:nvSpPr>
        <p:spPr>
          <a:xfrm>
            <a:off x="8379859" y="3624309"/>
            <a:ext cx="123611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sp>
        <p:nvSpPr>
          <p:cNvPr id="210" name="TextBox 41"/>
          <p:cNvSpPr txBox="1"/>
          <p:nvPr/>
        </p:nvSpPr>
        <p:spPr>
          <a:xfrm>
            <a:off x="10171348" y="3645234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sp>
        <p:nvSpPr>
          <p:cNvPr id="211" name="TextBox 43"/>
          <p:cNvSpPr txBox="1"/>
          <p:nvPr/>
        </p:nvSpPr>
        <p:spPr>
          <a:xfrm>
            <a:off x="8398475" y="5854410"/>
            <a:ext cx="125059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R5.00 Off</a:t>
            </a:r>
          </a:p>
        </p:txBody>
      </p:sp>
      <p:sp>
        <p:nvSpPr>
          <p:cNvPr id="212" name="TextBox 45"/>
          <p:cNvSpPr txBox="1"/>
          <p:nvPr/>
        </p:nvSpPr>
        <p:spPr>
          <a:xfrm>
            <a:off x="10171350" y="5856721"/>
            <a:ext cx="12505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R3.00 Off</a:t>
            </a:r>
          </a:p>
        </p:txBody>
      </p:sp>
      <p:sp>
        <p:nvSpPr>
          <p:cNvPr id="213" name="TextBox 46"/>
          <p:cNvSpPr txBox="1"/>
          <p:nvPr/>
        </p:nvSpPr>
        <p:spPr>
          <a:xfrm>
            <a:off x="8201418" y="1449310"/>
            <a:ext cx="3220525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solidFill>
                  <a:srgbClr val="595959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Baby</a:t>
            </a:r>
          </a:p>
        </p:txBody>
      </p:sp>
      <p:pic>
        <p:nvPicPr>
          <p:cNvPr id="214" name="Picture 47" descr="Picture 47"/>
          <p:cNvPicPr>
            <a:picLocks noChangeAspect="1"/>
          </p:cNvPicPr>
          <p:nvPr/>
        </p:nvPicPr>
        <p:blipFill>
          <a:blip r:embed="rId2">
            <a:extLst/>
          </a:blip>
          <a:srcRect l="0" t="0" r="6" b="0"/>
          <a:stretch>
            <a:fillRect/>
          </a:stretch>
        </p:blipFill>
        <p:spPr>
          <a:xfrm>
            <a:off x="743952" y="2213189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15" name="Picture 48" descr="Picture 48"/>
          <p:cNvPicPr>
            <a:picLocks noChangeAspect="1"/>
          </p:cNvPicPr>
          <p:nvPr/>
        </p:nvPicPr>
        <p:blipFill>
          <a:blip r:embed="rId3">
            <a:extLst/>
          </a:blip>
          <a:srcRect l="0" t="0" r="6" b="0"/>
          <a:stretch>
            <a:fillRect/>
          </a:stretch>
        </p:blipFill>
        <p:spPr>
          <a:xfrm>
            <a:off x="2531664" y="2213189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16" name="Picture 49" descr="Picture 49"/>
          <p:cNvPicPr>
            <a:picLocks noChangeAspect="1"/>
          </p:cNvPicPr>
          <p:nvPr/>
        </p:nvPicPr>
        <p:blipFill>
          <a:blip r:embed="rId4">
            <a:extLst/>
          </a:blip>
          <a:srcRect l="0" t="0" r="6" b="0"/>
          <a:stretch>
            <a:fillRect/>
          </a:stretch>
        </p:blipFill>
        <p:spPr>
          <a:xfrm>
            <a:off x="743952" y="4382916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17" name="Picture 50" descr="Picture 50"/>
          <p:cNvPicPr>
            <a:picLocks noChangeAspect="1"/>
          </p:cNvPicPr>
          <p:nvPr/>
        </p:nvPicPr>
        <p:blipFill>
          <a:blip r:embed="rId5">
            <a:extLst/>
          </a:blip>
          <a:srcRect l="0" t="0" r="6" b="0"/>
          <a:stretch>
            <a:fillRect/>
          </a:stretch>
        </p:blipFill>
        <p:spPr>
          <a:xfrm>
            <a:off x="2526502" y="4385719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18" name="Picture 51" descr="Picture 51"/>
          <p:cNvPicPr>
            <a:picLocks noChangeAspect="1"/>
          </p:cNvPicPr>
          <p:nvPr/>
        </p:nvPicPr>
        <p:blipFill>
          <a:blip r:embed="rId6">
            <a:extLst/>
          </a:blip>
          <a:srcRect l="0" t="0" r="6" b="0"/>
          <a:stretch>
            <a:fillRect/>
          </a:stretch>
        </p:blipFill>
        <p:spPr>
          <a:xfrm>
            <a:off x="4583100" y="2213189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19" name="Picture 52" descr="Picture 52"/>
          <p:cNvPicPr>
            <a:picLocks noChangeAspect="1"/>
          </p:cNvPicPr>
          <p:nvPr/>
        </p:nvPicPr>
        <p:blipFill>
          <a:blip r:embed="rId7">
            <a:extLst/>
          </a:blip>
          <a:srcRect l="0" t="0" r="6" b="0"/>
          <a:stretch>
            <a:fillRect/>
          </a:stretch>
        </p:blipFill>
        <p:spPr>
          <a:xfrm>
            <a:off x="6345471" y="2213189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20" name="Picture 53" descr="Picture 53"/>
          <p:cNvPicPr>
            <a:picLocks noChangeAspect="1"/>
          </p:cNvPicPr>
          <p:nvPr/>
        </p:nvPicPr>
        <p:blipFill>
          <a:blip r:embed="rId8">
            <a:extLst/>
          </a:blip>
          <a:srcRect l="0" t="0" r="6" b="0"/>
          <a:stretch>
            <a:fillRect/>
          </a:stretch>
        </p:blipFill>
        <p:spPr>
          <a:xfrm>
            <a:off x="4578784" y="4382916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21" name="Picture 54" descr="Picture 54"/>
          <p:cNvPicPr>
            <a:picLocks noChangeAspect="1"/>
          </p:cNvPicPr>
          <p:nvPr/>
        </p:nvPicPr>
        <p:blipFill>
          <a:blip r:embed="rId9">
            <a:extLst/>
          </a:blip>
          <a:srcRect l="0" t="0" r="6" b="0"/>
          <a:stretch>
            <a:fillRect/>
          </a:stretch>
        </p:blipFill>
        <p:spPr>
          <a:xfrm>
            <a:off x="6364208" y="4385719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22" name="Picture 55" descr="Picture 55"/>
          <p:cNvPicPr>
            <a:picLocks noChangeAspect="1"/>
          </p:cNvPicPr>
          <p:nvPr/>
        </p:nvPicPr>
        <p:blipFill>
          <a:blip r:embed="rId10">
            <a:extLst/>
          </a:blip>
          <a:srcRect l="0" t="0" r="6" b="0"/>
          <a:stretch>
            <a:fillRect/>
          </a:stretch>
        </p:blipFill>
        <p:spPr>
          <a:xfrm>
            <a:off x="8272106" y="2208408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23" name="Picture 56" descr="Picture 56"/>
          <p:cNvPicPr>
            <a:picLocks noChangeAspect="1"/>
          </p:cNvPicPr>
          <p:nvPr/>
        </p:nvPicPr>
        <p:blipFill>
          <a:blip r:embed="rId11">
            <a:extLst/>
          </a:blip>
          <a:srcRect l="0" t="0" r="6" b="0"/>
          <a:stretch>
            <a:fillRect/>
          </a:stretch>
        </p:blipFill>
        <p:spPr>
          <a:xfrm>
            <a:off x="8291711" y="4368796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24" name="Picture 57" descr="Picture 57"/>
          <p:cNvPicPr>
            <a:picLocks noChangeAspect="1"/>
          </p:cNvPicPr>
          <p:nvPr/>
        </p:nvPicPr>
        <p:blipFill>
          <a:blip r:embed="rId12">
            <a:extLst/>
          </a:blip>
          <a:srcRect l="0" t="0" r="6" b="0"/>
          <a:stretch>
            <a:fillRect/>
          </a:stretch>
        </p:blipFill>
        <p:spPr>
          <a:xfrm>
            <a:off x="10063598" y="2210800"/>
            <a:ext cx="1235869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25" name="Picture 58" descr="Picture 58"/>
          <p:cNvPicPr>
            <a:picLocks noChangeAspect="1"/>
          </p:cNvPicPr>
          <p:nvPr/>
        </p:nvPicPr>
        <p:blipFill>
          <a:blip r:embed="rId13">
            <a:extLst/>
          </a:blip>
          <a:srcRect l="0" t="0" r="6" b="0"/>
          <a:stretch>
            <a:fillRect/>
          </a:stretch>
        </p:blipFill>
        <p:spPr>
          <a:xfrm>
            <a:off x="10082334" y="4342784"/>
            <a:ext cx="1235870" cy="138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440"/>
                  <a:pt x="0" y="3218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160"/>
                  <a:pt x="21600" y="18382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26" name="TextBox 59"/>
          <p:cNvSpPr txBox="1"/>
          <p:nvPr/>
        </p:nvSpPr>
        <p:spPr>
          <a:xfrm>
            <a:off x="-88814" y="6410254"/>
            <a:ext cx="12085527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5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/>
            <a:r>
              <a:t>We always include staple products, with the cost saving members can often afford some of the non-essential items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5"/>
          <p:cNvSpPr/>
          <p:nvPr/>
        </p:nvSpPr>
        <p:spPr>
          <a:xfrm>
            <a:off x="-132360" y="-1"/>
            <a:ext cx="12324361" cy="6858005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9" name="Rounded Rectangle 7"/>
          <p:cNvSpPr/>
          <p:nvPr/>
        </p:nvSpPr>
        <p:spPr>
          <a:xfrm>
            <a:off x="-41498" y="102704"/>
            <a:ext cx="12157629" cy="6655905"/>
          </a:xfrm>
          <a:prstGeom prst="roundRect">
            <a:avLst>
              <a:gd name="adj" fmla="val 163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0" name="Google Shape;83;p18"/>
          <p:cNvSpPr txBox="1"/>
          <p:nvPr/>
        </p:nvSpPr>
        <p:spPr>
          <a:xfrm>
            <a:off x="589170" y="136827"/>
            <a:ext cx="2863804" cy="39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Accident Guardian</a:t>
            </a:r>
          </a:p>
        </p:txBody>
      </p:sp>
      <p:sp>
        <p:nvSpPr>
          <p:cNvPr id="231" name="Straight Connector 2"/>
          <p:cNvSpPr/>
          <p:nvPr/>
        </p:nvSpPr>
        <p:spPr>
          <a:xfrm>
            <a:off x="524670" y="1030683"/>
            <a:ext cx="7294275" cy="1"/>
          </a:xfrm>
          <a:prstGeom prst="line">
            <a:avLst/>
          </a:prstGeom>
          <a:ln w="25400">
            <a:solidFill>
              <a:srgbClr val="EC6C4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Google Shape;448;p63"/>
          <p:cNvSpPr txBox="1"/>
          <p:nvPr/>
        </p:nvSpPr>
        <p:spPr>
          <a:xfrm>
            <a:off x="420423" y="361157"/>
            <a:ext cx="10196680" cy="713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>
              <a:defRPr b="1" sz="3100">
                <a:solidFill>
                  <a:srgbClr val="DCE028"/>
                </a:solidFill>
                <a:latin typeface="Cocogoose"/>
                <a:ea typeface="Cocogoose"/>
                <a:cs typeface="Cocogoose"/>
                <a:sym typeface="Cocogoose"/>
              </a:defRPr>
            </a:lvl1pPr>
          </a:lstStyle>
          <a:p>
            <a:pPr/>
            <a:r>
              <a:t>HOW IT WORKS</a:t>
            </a:r>
          </a:p>
        </p:txBody>
      </p:sp>
      <p:pic>
        <p:nvPicPr>
          <p:cNvPr id="23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46562" r="0" b="26788"/>
          <a:stretch>
            <a:fillRect/>
          </a:stretch>
        </p:blipFill>
        <p:spPr>
          <a:xfrm>
            <a:off x="4213178" y="1477656"/>
            <a:ext cx="3379552" cy="195134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Oval 9"/>
          <p:cNvSpPr/>
          <p:nvPr/>
        </p:nvSpPr>
        <p:spPr>
          <a:xfrm>
            <a:off x="7298334" y="1224800"/>
            <a:ext cx="680493" cy="645093"/>
          </a:xfrm>
          <a:prstGeom prst="ellipse">
            <a:avLst/>
          </a:prstGeom>
          <a:solidFill>
            <a:srgbClr val="00AC9F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</a:p>
        </p:txBody>
      </p:sp>
      <p:sp>
        <p:nvSpPr>
          <p:cNvPr id="235" name="TextBox 10"/>
          <p:cNvSpPr txBox="1"/>
          <p:nvPr/>
        </p:nvSpPr>
        <p:spPr>
          <a:xfrm>
            <a:off x="7494853" y="1243024"/>
            <a:ext cx="43825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100">
                <a:ln w="6600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36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rcRect l="0" t="31199" r="0" b="17373"/>
          <a:stretch>
            <a:fillRect/>
          </a:stretch>
        </p:blipFill>
        <p:spPr>
          <a:xfrm>
            <a:off x="732776" y="3785165"/>
            <a:ext cx="2414070" cy="268996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Oval 17"/>
          <p:cNvSpPr/>
          <p:nvPr/>
        </p:nvSpPr>
        <p:spPr>
          <a:xfrm>
            <a:off x="385290" y="3523474"/>
            <a:ext cx="680493" cy="645093"/>
          </a:xfrm>
          <a:prstGeom prst="ellipse">
            <a:avLst/>
          </a:prstGeom>
          <a:solidFill>
            <a:srgbClr val="00AC9F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</a:p>
        </p:txBody>
      </p:sp>
      <p:sp>
        <p:nvSpPr>
          <p:cNvPr id="238" name="TextBox 18"/>
          <p:cNvSpPr txBox="1"/>
          <p:nvPr/>
        </p:nvSpPr>
        <p:spPr>
          <a:xfrm>
            <a:off x="581811" y="3541700"/>
            <a:ext cx="43825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100">
                <a:ln w="6600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239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rcRect l="0" t="31346" r="0" b="19061"/>
          <a:stretch>
            <a:fillRect/>
          </a:stretch>
        </p:blipFill>
        <p:spPr>
          <a:xfrm>
            <a:off x="3608330" y="3768160"/>
            <a:ext cx="2519317" cy="2706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" name="Group 23"/>
          <p:cNvGrpSpPr/>
          <p:nvPr/>
        </p:nvGrpSpPr>
        <p:grpSpPr>
          <a:xfrm>
            <a:off x="3260847" y="3506470"/>
            <a:ext cx="680493" cy="645093"/>
            <a:chOff x="0" y="0"/>
            <a:chExt cx="680491" cy="645092"/>
          </a:xfrm>
        </p:grpSpPr>
        <p:sp>
          <p:nvSpPr>
            <p:cNvPr id="240" name="Oval 25"/>
            <p:cNvSpPr/>
            <p:nvPr/>
          </p:nvSpPr>
          <p:spPr>
            <a:xfrm>
              <a:off x="0" y="-1"/>
              <a:ext cx="680492" cy="645094"/>
            </a:xfrm>
            <a:prstGeom prst="ellipse">
              <a:avLst/>
            </a:prstGeom>
            <a:solidFill>
              <a:srgbClr val="00AC9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7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1" name="TextBox 27"/>
            <p:cNvSpPr txBox="1"/>
            <p:nvPr/>
          </p:nvSpPr>
          <p:spPr>
            <a:xfrm>
              <a:off x="196519" y="18226"/>
              <a:ext cx="438252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3100">
                  <a:ln w="6600" cap="flat">
                    <a:solidFill>
                      <a:schemeClr val="accent2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50800" dist="38100" dir="2700000">
                      <a:srgbClr val="000000">
                        <a:alpha val="40000"/>
                      </a:srgbClr>
                    </a:outerShdw>
                  </a:effectLst>
                </a:defRPr>
              </a:lvl1pPr>
            </a:lstStyle>
            <a:p>
              <a:pPr/>
              <a:r>
                <a:t>3</a:t>
              </a:r>
            </a:p>
          </p:txBody>
        </p:sp>
      </p:grpSp>
      <p:pic>
        <p:nvPicPr>
          <p:cNvPr id="243" name="Picture 31" descr="Picture 31"/>
          <p:cNvPicPr>
            <a:picLocks noChangeAspect="1"/>
          </p:cNvPicPr>
          <p:nvPr/>
        </p:nvPicPr>
        <p:blipFill>
          <a:blip r:embed="rId5">
            <a:extLst/>
          </a:blip>
          <a:srcRect l="0" t="35058" r="0" b="12047"/>
          <a:stretch>
            <a:fillRect/>
          </a:stretch>
        </p:blipFill>
        <p:spPr>
          <a:xfrm>
            <a:off x="6719388" y="3742081"/>
            <a:ext cx="2361984" cy="27069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Group 34"/>
          <p:cNvGrpSpPr/>
          <p:nvPr/>
        </p:nvGrpSpPr>
        <p:grpSpPr>
          <a:xfrm>
            <a:off x="6244730" y="3480387"/>
            <a:ext cx="680493" cy="645093"/>
            <a:chOff x="0" y="0"/>
            <a:chExt cx="680491" cy="645092"/>
          </a:xfrm>
        </p:grpSpPr>
        <p:sp>
          <p:nvSpPr>
            <p:cNvPr id="244" name="Oval 35"/>
            <p:cNvSpPr/>
            <p:nvPr/>
          </p:nvSpPr>
          <p:spPr>
            <a:xfrm>
              <a:off x="0" y="-1"/>
              <a:ext cx="680492" cy="645094"/>
            </a:xfrm>
            <a:prstGeom prst="ellipse">
              <a:avLst/>
            </a:prstGeom>
            <a:solidFill>
              <a:srgbClr val="00AC9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7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5" name="TextBox 38"/>
            <p:cNvSpPr txBox="1"/>
            <p:nvPr/>
          </p:nvSpPr>
          <p:spPr>
            <a:xfrm>
              <a:off x="178909" y="31055"/>
              <a:ext cx="438252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3100">
                  <a:ln w="6600" cap="flat">
                    <a:solidFill>
                      <a:schemeClr val="accent2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50800" dist="38100" dir="2700000">
                      <a:srgbClr val="000000">
                        <a:alpha val="40000"/>
                      </a:srgbClr>
                    </a:outerShdw>
                  </a:effectLst>
                </a:defRPr>
              </a:lvl1pPr>
            </a:lstStyle>
            <a:p>
              <a:pPr/>
              <a:r>
                <a:t>4</a:t>
              </a:r>
            </a:p>
          </p:txBody>
        </p:sp>
      </p:grpSp>
      <p:pic>
        <p:nvPicPr>
          <p:cNvPr id="247" name="Picture 39" descr="Picture 3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46833" y="4285448"/>
            <a:ext cx="2361984" cy="21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xtBox 44"/>
          <p:cNvSpPr txBox="1"/>
          <p:nvPr/>
        </p:nvSpPr>
        <p:spPr>
          <a:xfrm>
            <a:off x="9542207" y="2899086"/>
            <a:ext cx="2125710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595959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Show the code to the teller at point of sale and the discounts are deducted from the total basket value.</a:t>
            </a:r>
          </a:p>
        </p:txBody>
      </p:sp>
      <p:sp>
        <p:nvSpPr>
          <p:cNvPr id="249" name="Oval 45"/>
          <p:cNvSpPr/>
          <p:nvPr/>
        </p:nvSpPr>
        <p:spPr>
          <a:xfrm>
            <a:off x="10144735" y="2236834"/>
            <a:ext cx="680493" cy="645093"/>
          </a:xfrm>
          <a:prstGeom prst="ellipse">
            <a:avLst/>
          </a:prstGeom>
          <a:solidFill>
            <a:srgbClr val="00AC9F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</a:p>
        </p:txBody>
      </p:sp>
      <p:sp>
        <p:nvSpPr>
          <p:cNvPr id="250" name="TextBox 48"/>
          <p:cNvSpPr txBox="1"/>
          <p:nvPr/>
        </p:nvSpPr>
        <p:spPr>
          <a:xfrm>
            <a:off x="10341254" y="2255060"/>
            <a:ext cx="43825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100">
                <a:ln w="6600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5</a:t>
            </a:r>
          </a:p>
        </p:txBody>
      </p:sp>
      <p:pic>
        <p:nvPicPr>
          <p:cNvPr id="251" name="Picture 52" descr="Picture 52"/>
          <p:cNvPicPr>
            <a:picLocks noChangeAspect="1"/>
          </p:cNvPicPr>
          <p:nvPr/>
        </p:nvPicPr>
        <p:blipFill>
          <a:blip r:embed="rId7">
            <a:extLst/>
          </a:blip>
          <a:srcRect l="12745" t="22091" r="9764" b="16687"/>
          <a:stretch>
            <a:fillRect/>
          </a:stretch>
        </p:blipFill>
        <p:spPr>
          <a:xfrm>
            <a:off x="9481707" y="341761"/>
            <a:ext cx="2198848" cy="695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9"/>
          <p:cNvSpPr/>
          <p:nvPr/>
        </p:nvSpPr>
        <p:spPr>
          <a:xfrm>
            <a:off x="-132360" y="-1"/>
            <a:ext cx="12324361" cy="6858005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4" name="Rounded Rectangle 10"/>
          <p:cNvSpPr/>
          <p:nvPr/>
        </p:nvSpPr>
        <p:spPr>
          <a:xfrm>
            <a:off x="-41498" y="102704"/>
            <a:ext cx="12157629" cy="6655905"/>
          </a:xfrm>
          <a:prstGeom prst="roundRect">
            <a:avLst>
              <a:gd name="adj" fmla="val 163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5" name="Google Shape;83;p18"/>
          <p:cNvSpPr txBox="1"/>
          <p:nvPr/>
        </p:nvSpPr>
        <p:spPr>
          <a:xfrm>
            <a:off x="589170" y="136827"/>
            <a:ext cx="2863804" cy="39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Accident Guardian</a:t>
            </a:r>
          </a:p>
        </p:txBody>
      </p:sp>
      <p:sp>
        <p:nvSpPr>
          <p:cNvPr id="256" name="Straight Connector 2"/>
          <p:cNvSpPr/>
          <p:nvPr/>
        </p:nvSpPr>
        <p:spPr>
          <a:xfrm>
            <a:off x="524668" y="1030683"/>
            <a:ext cx="3645691" cy="1"/>
          </a:xfrm>
          <a:prstGeom prst="line">
            <a:avLst/>
          </a:prstGeom>
          <a:ln w="25400">
            <a:solidFill>
              <a:srgbClr val="EC6C4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57" name="Google Shape;448;p63"/>
          <p:cNvSpPr txBox="1"/>
          <p:nvPr/>
        </p:nvSpPr>
        <p:spPr>
          <a:xfrm>
            <a:off x="394443" y="302480"/>
            <a:ext cx="10196680" cy="713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>
              <a:defRPr b="1" sz="3100">
                <a:solidFill>
                  <a:srgbClr val="DCE028"/>
                </a:solidFill>
                <a:latin typeface="Cocogoose"/>
                <a:ea typeface="Cocogoose"/>
                <a:cs typeface="Cocogoose"/>
                <a:sym typeface="Cocogoose"/>
              </a:defRPr>
            </a:lvl1pPr>
          </a:lstStyle>
          <a:p>
            <a:pPr/>
            <a:r>
              <a:t>HOW IT WORKS</a:t>
            </a:r>
          </a:p>
        </p:txBody>
      </p:sp>
      <p:pic>
        <p:nvPicPr>
          <p:cNvPr id="25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9377" y="1767488"/>
            <a:ext cx="7753245" cy="3436197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Google Shape;248;p37"/>
          <p:cNvSpPr txBox="1"/>
          <p:nvPr/>
        </p:nvSpPr>
        <p:spPr>
          <a:xfrm>
            <a:off x="2559978" y="5366808"/>
            <a:ext cx="7434679" cy="89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600" tIns="121600" rIns="121600" bIns="121600">
            <a:spAutoFit/>
          </a:bodyPr>
          <a:lstStyle>
            <a:lvl1pPr indent="185811">
              <a:defRPr sz="1400"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It is important to ensure that the correct brand and product size is purchased to earn the discount. Members can easily refer to the basket page and use this as a shopping list in store</a:t>
            </a:r>
          </a:p>
        </p:txBody>
      </p:sp>
      <p:sp>
        <p:nvSpPr>
          <p:cNvPr id="260" name="Straight Connector 3"/>
          <p:cNvSpPr/>
          <p:nvPr/>
        </p:nvSpPr>
        <p:spPr>
          <a:xfrm>
            <a:off x="524670" y="1030683"/>
            <a:ext cx="7294275" cy="1"/>
          </a:xfrm>
          <a:prstGeom prst="line">
            <a:avLst/>
          </a:prstGeom>
          <a:ln w="25400">
            <a:solidFill>
              <a:srgbClr val="EC6C4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61" name="Rectangle 6"/>
          <p:cNvSpPr/>
          <p:nvPr/>
        </p:nvSpPr>
        <p:spPr>
          <a:xfrm>
            <a:off x="11928" y="6838784"/>
            <a:ext cx="12176967" cy="45720"/>
          </a:xfrm>
          <a:prstGeom prst="rect">
            <a:avLst/>
          </a:prstGeom>
          <a:solidFill>
            <a:srgbClr val="50A9A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3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Title 1"/>
          <p:cNvSpPr txBox="1"/>
          <p:nvPr/>
        </p:nvSpPr>
        <p:spPr>
          <a:xfrm>
            <a:off x="1262714" y="2300616"/>
            <a:ext cx="9666573" cy="266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03189">
              <a:lnSpc>
                <a:spcPts val="6900"/>
              </a:lnSpc>
              <a:defRPr sz="72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FEELBETTERFAST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defTabSz="403189">
              <a:lnSpc>
                <a:spcPts val="6900"/>
              </a:lnSpc>
              <a:defRPr sz="7200">
                <a:solidFill>
                  <a:srgbClr val="FFFFFF"/>
                </a:solidFill>
                <a:latin typeface="Cocogoose"/>
                <a:ea typeface="Cocogoose"/>
                <a:cs typeface="Cocogoose"/>
                <a:sym typeface="Cocogoose"/>
              </a:defRPr>
            </a:pPr>
            <a:r>
              <a:t>PHARMACY VOUCHERS</a:t>
            </a:r>
          </a:p>
        </p:txBody>
      </p:sp>
      <p:sp>
        <p:nvSpPr>
          <p:cNvPr id="265" name="Google Shape;83;p18"/>
          <p:cNvSpPr txBox="1"/>
          <p:nvPr/>
        </p:nvSpPr>
        <p:spPr>
          <a:xfrm>
            <a:off x="575563" y="128692"/>
            <a:ext cx="2870879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000">
                <a:solidFill>
                  <a:srgbClr val="FFFFFF"/>
                </a:solidFill>
                <a:latin typeface="Gotham Light"/>
                <a:ea typeface="Gotham Light"/>
                <a:cs typeface="Gotham Light"/>
                <a:sym typeface="Gotham Light"/>
              </a:defRPr>
            </a:lvl1pPr>
          </a:lstStyle>
          <a:p>
            <a:pPr/>
            <a:r>
              <a:t>Value Added Solutions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